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9" r:id="rId4"/>
    <p:sldId id="260" r:id="rId5"/>
    <p:sldId id="261" r:id="rId6"/>
    <p:sldId id="262" r:id="rId7"/>
    <p:sldId id="263" r:id="rId8"/>
    <p:sldId id="264" r:id="rId9"/>
    <p:sldId id="265" r:id="rId10"/>
    <p:sldId id="271" r:id="rId11"/>
    <p:sldId id="266" r:id="rId12"/>
    <p:sldId id="267" r:id="rId13"/>
    <p:sldId id="270" r:id="rId14"/>
    <p:sldId id="269" r:id="rId15"/>
    <p:sldId id="268" r:id="rId16"/>
    <p:sldId id="273"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7210E-7CAD-406F-8A42-9B40EE1BC603}" type="doc">
      <dgm:prSet loTypeId="urn:microsoft.com/office/officeart/2008/layout/LinedList" loCatId="list" qsTypeId="urn:microsoft.com/office/officeart/2005/8/quickstyle/simple3" qsCatId="simple" csTypeId="urn:microsoft.com/office/officeart/2005/8/colors/accent3_1" csCatId="accent3" phldr="1"/>
      <dgm:spPr/>
      <dgm:t>
        <a:bodyPr/>
        <a:lstStyle/>
        <a:p>
          <a:endParaRPr lang="en-US"/>
        </a:p>
      </dgm:t>
    </dgm:pt>
    <dgm:pt modelId="{B6D556BC-C9DD-4922-B772-DC8E1CC94C97}">
      <dgm:prSet/>
      <dgm:spPr/>
      <dgm:t>
        <a:bodyPr/>
        <a:lstStyle/>
        <a:p>
          <a:r>
            <a:rPr lang="en-US" dirty="0"/>
            <a:t>“The global market for robots and drones will grow to $3.9 billion in 2018.” -IHS Markit forecasts</a:t>
          </a:r>
        </a:p>
      </dgm:t>
    </dgm:pt>
    <dgm:pt modelId="{91C5FE63-D713-4EF7-B287-AE6C5299E121}" type="parTrans" cxnId="{428A267D-83FB-4CB8-87EE-530065C8BA71}">
      <dgm:prSet/>
      <dgm:spPr/>
      <dgm:t>
        <a:bodyPr/>
        <a:lstStyle/>
        <a:p>
          <a:endParaRPr lang="en-US"/>
        </a:p>
      </dgm:t>
    </dgm:pt>
    <dgm:pt modelId="{DBCFA056-7B7B-4648-8AA7-708AFFF3F308}" type="sibTrans" cxnId="{428A267D-83FB-4CB8-87EE-530065C8BA71}">
      <dgm:prSet/>
      <dgm:spPr/>
      <dgm:t>
        <a:bodyPr/>
        <a:lstStyle/>
        <a:p>
          <a:endParaRPr lang="en-US"/>
        </a:p>
      </dgm:t>
    </dgm:pt>
    <dgm:pt modelId="{C451A706-7910-49F1-AF8A-FBE34E268237}">
      <dgm:prSet/>
      <dgm:spPr/>
      <dgm:t>
        <a:bodyPr/>
        <a:lstStyle/>
        <a:p>
          <a:r>
            <a:rPr lang="en-US" dirty="0"/>
            <a:t>“…8.4 billion connected things will be in use worldwide in 2017, up 31 percent from 2016, and will reach 20.4 billion by 2020. Total spending on endpoints and services will reach almost $2 trillion in 2017.” - Gartner, Inc. forecasts</a:t>
          </a:r>
        </a:p>
      </dgm:t>
    </dgm:pt>
    <dgm:pt modelId="{149A7FDC-D13B-44ED-8B10-F028FF388D16}" type="parTrans" cxnId="{82C2D95D-6B5F-4573-8530-147D2278CA2C}">
      <dgm:prSet/>
      <dgm:spPr/>
      <dgm:t>
        <a:bodyPr/>
        <a:lstStyle/>
        <a:p>
          <a:endParaRPr lang="en-US"/>
        </a:p>
      </dgm:t>
    </dgm:pt>
    <dgm:pt modelId="{94260F1B-40A7-420E-943C-C72734F34D06}" type="sibTrans" cxnId="{82C2D95D-6B5F-4573-8530-147D2278CA2C}">
      <dgm:prSet/>
      <dgm:spPr/>
      <dgm:t>
        <a:bodyPr/>
        <a:lstStyle/>
        <a:p>
          <a:endParaRPr lang="en-US"/>
        </a:p>
      </dgm:t>
    </dgm:pt>
    <dgm:pt modelId="{238A22A1-E110-48BB-81C0-0636BDF63527}">
      <dgm:prSet/>
      <dgm:spPr/>
      <dgm:t>
        <a:bodyPr/>
        <a:lstStyle/>
        <a:p>
          <a:r>
            <a:rPr lang="en-US" dirty="0"/>
            <a:t>“The global installed base of IoT devices will rise from 27 billion in 2017 to 73 billion in 2025…” - IHS Markit forecasts</a:t>
          </a:r>
        </a:p>
        <a:p>
          <a:endParaRPr lang="en-US" dirty="0"/>
        </a:p>
      </dgm:t>
    </dgm:pt>
    <dgm:pt modelId="{9F9311A2-4B81-4867-99C1-A55F88925016}" type="parTrans" cxnId="{0027CABF-E2A4-4B90-BCA9-C8E67EFBA8E2}">
      <dgm:prSet/>
      <dgm:spPr/>
      <dgm:t>
        <a:bodyPr/>
        <a:lstStyle/>
        <a:p>
          <a:endParaRPr lang="en-US"/>
        </a:p>
      </dgm:t>
    </dgm:pt>
    <dgm:pt modelId="{57291173-A1D5-41EA-A4D7-72443B8E0AC6}" type="sibTrans" cxnId="{0027CABF-E2A4-4B90-BCA9-C8E67EFBA8E2}">
      <dgm:prSet/>
      <dgm:spPr/>
      <dgm:t>
        <a:bodyPr/>
        <a:lstStyle/>
        <a:p>
          <a:endParaRPr lang="en-US"/>
        </a:p>
      </dgm:t>
    </dgm:pt>
    <dgm:pt modelId="{BF5FD74D-42A9-4E33-A5E7-1F4F039D5249}">
      <dgm:prSet/>
      <dgm:spPr/>
      <dgm:t>
        <a:bodyPr/>
        <a:lstStyle/>
        <a:p>
          <a:r>
            <a:rPr lang="en-US" dirty="0"/>
            <a:t>“…IoT “smart city” initiatives will have an economic impact of up to $1.6 trillion per year by 2025.” -BSA | The Software</a:t>
          </a:r>
        </a:p>
        <a:p>
          <a:r>
            <a:rPr lang="en-US" dirty="0"/>
            <a:t>Alliance </a:t>
          </a:r>
        </a:p>
      </dgm:t>
    </dgm:pt>
    <dgm:pt modelId="{A72D4395-2929-45BE-B6AA-DC4D337A626F}" type="parTrans" cxnId="{C539ACAF-20DC-4526-8CB3-947068761834}">
      <dgm:prSet/>
      <dgm:spPr/>
      <dgm:t>
        <a:bodyPr/>
        <a:lstStyle/>
        <a:p>
          <a:endParaRPr lang="en-US"/>
        </a:p>
      </dgm:t>
    </dgm:pt>
    <dgm:pt modelId="{424037ED-04EC-49AD-B61C-76A14EDC0B45}" type="sibTrans" cxnId="{C539ACAF-20DC-4526-8CB3-947068761834}">
      <dgm:prSet/>
      <dgm:spPr/>
      <dgm:t>
        <a:bodyPr/>
        <a:lstStyle/>
        <a:p>
          <a:endParaRPr lang="en-US"/>
        </a:p>
      </dgm:t>
    </dgm:pt>
    <dgm:pt modelId="{4AC0D97A-560C-44FD-A42A-985F4B1204BB}">
      <dgm:prSet/>
      <dgm:spPr/>
      <dgm:t>
        <a:bodyPr/>
        <a:lstStyle/>
        <a:p>
          <a:r>
            <a:rPr lang="en-US" dirty="0"/>
            <a:t>“</a:t>
          </a:r>
          <a:r>
            <a:rPr lang="en-US" b="0" i="0" dirty="0"/>
            <a:t>By 2020, IoT technology will be in 95% of electronics for new product designs.” - Gartner</a:t>
          </a:r>
          <a:endParaRPr lang="en-US" dirty="0"/>
        </a:p>
      </dgm:t>
    </dgm:pt>
    <dgm:pt modelId="{1954B778-5933-49EF-9BCC-D357185C1F73}" type="parTrans" cxnId="{D7CF97FA-4CCD-4A1A-9EA6-70CA94B8C349}">
      <dgm:prSet/>
      <dgm:spPr/>
      <dgm:t>
        <a:bodyPr/>
        <a:lstStyle/>
        <a:p>
          <a:endParaRPr lang="en-US"/>
        </a:p>
      </dgm:t>
    </dgm:pt>
    <dgm:pt modelId="{28486027-2403-4118-965E-E422EAA2CC00}" type="sibTrans" cxnId="{D7CF97FA-4CCD-4A1A-9EA6-70CA94B8C349}">
      <dgm:prSet/>
      <dgm:spPr/>
      <dgm:t>
        <a:bodyPr/>
        <a:lstStyle/>
        <a:p>
          <a:endParaRPr lang="en-US"/>
        </a:p>
      </dgm:t>
    </dgm:pt>
    <dgm:pt modelId="{6FB7230A-AD29-4B3E-B47A-E0DA2D2A1288}">
      <dgm:prSet/>
      <dgm:spPr/>
      <dgm:t>
        <a:bodyPr/>
        <a:lstStyle/>
        <a:p>
          <a:r>
            <a:rPr lang="en-US" dirty="0"/>
            <a:t>“By 2020, Gartner estimates internet-connected things will outnumber humans 4-to-1, creating new dynamics for marketing, sales and customer service.” - Gartner</a:t>
          </a:r>
        </a:p>
      </dgm:t>
    </dgm:pt>
    <dgm:pt modelId="{F44459D6-A575-4D12-B6CA-343AB92DC0F8}" type="parTrans" cxnId="{2B4ADDC2-DD7B-42A7-9D50-40A7BA80E28F}">
      <dgm:prSet/>
      <dgm:spPr/>
      <dgm:t>
        <a:bodyPr/>
        <a:lstStyle/>
        <a:p>
          <a:endParaRPr lang="en-US"/>
        </a:p>
      </dgm:t>
    </dgm:pt>
    <dgm:pt modelId="{1534C1D1-6627-4D94-A827-0AAF824601E5}" type="sibTrans" cxnId="{2B4ADDC2-DD7B-42A7-9D50-40A7BA80E28F}">
      <dgm:prSet/>
      <dgm:spPr/>
      <dgm:t>
        <a:bodyPr/>
        <a:lstStyle/>
        <a:p>
          <a:endParaRPr lang="en-US"/>
        </a:p>
      </dgm:t>
    </dgm:pt>
    <dgm:pt modelId="{12FA2E35-A64F-4EA3-AE6C-439C90ED604A}" type="pres">
      <dgm:prSet presAssocID="{AB57210E-7CAD-406F-8A42-9B40EE1BC603}" presName="vert0" presStyleCnt="0">
        <dgm:presLayoutVars>
          <dgm:dir/>
          <dgm:animOne val="branch"/>
          <dgm:animLvl val="lvl"/>
        </dgm:presLayoutVars>
      </dgm:prSet>
      <dgm:spPr/>
      <dgm:t>
        <a:bodyPr/>
        <a:lstStyle/>
        <a:p>
          <a:endParaRPr lang="en-US"/>
        </a:p>
      </dgm:t>
    </dgm:pt>
    <dgm:pt modelId="{DCC7B4F7-7925-4619-AA79-952583930D90}" type="pres">
      <dgm:prSet presAssocID="{B6D556BC-C9DD-4922-B772-DC8E1CC94C97}" presName="thickLine" presStyleLbl="alignNode1" presStyleIdx="0" presStyleCnt="6"/>
      <dgm:spPr/>
    </dgm:pt>
    <dgm:pt modelId="{25C0AA0E-C89D-4F6E-AB1D-56F70E09BDB4}" type="pres">
      <dgm:prSet presAssocID="{B6D556BC-C9DD-4922-B772-DC8E1CC94C97}" presName="horz1" presStyleCnt="0"/>
      <dgm:spPr/>
    </dgm:pt>
    <dgm:pt modelId="{D9226492-0937-4A34-BEF1-A998132C70B4}" type="pres">
      <dgm:prSet presAssocID="{B6D556BC-C9DD-4922-B772-DC8E1CC94C97}" presName="tx1" presStyleLbl="revTx" presStyleIdx="0" presStyleCnt="6"/>
      <dgm:spPr/>
      <dgm:t>
        <a:bodyPr/>
        <a:lstStyle/>
        <a:p>
          <a:endParaRPr lang="en-US"/>
        </a:p>
      </dgm:t>
    </dgm:pt>
    <dgm:pt modelId="{CCF0A6CB-93A4-4058-93F2-488E0C994D77}" type="pres">
      <dgm:prSet presAssocID="{B6D556BC-C9DD-4922-B772-DC8E1CC94C97}" presName="vert1" presStyleCnt="0"/>
      <dgm:spPr/>
    </dgm:pt>
    <dgm:pt modelId="{258AA38B-2702-49D8-9CA5-079FDCCB3A1D}" type="pres">
      <dgm:prSet presAssocID="{C451A706-7910-49F1-AF8A-FBE34E268237}" presName="thickLine" presStyleLbl="alignNode1" presStyleIdx="1" presStyleCnt="6"/>
      <dgm:spPr/>
    </dgm:pt>
    <dgm:pt modelId="{7E2665CB-6C6C-4FD2-A094-C4C7B2753DF3}" type="pres">
      <dgm:prSet presAssocID="{C451A706-7910-49F1-AF8A-FBE34E268237}" presName="horz1" presStyleCnt="0"/>
      <dgm:spPr/>
    </dgm:pt>
    <dgm:pt modelId="{C2F62C77-4CDE-4738-9CAF-1EE0D56BEC4A}" type="pres">
      <dgm:prSet presAssocID="{C451A706-7910-49F1-AF8A-FBE34E268237}" presName="tx1" presStyleLbl="revTx" presStyleIdx="1" presStyleCnt="6"/>
      <dgm:spPr/>
      <dgm:t>
        <a:bodyPr/>
        <a:lstStyle/>
        <a:p>
          <a:endParaRPr lang="en-US"/>
        </a:p>
      </dgm:t>
    </dgm:pt>
    <dgm:pt modelId="{C97ED381-BEFF-4EE1-B96D-83043D830A46}" type="pres">
      <dgm:prSet presAssocID="{C451A706-7910-49F1-AF8A-FBE34E268237}" presName="vert1" presStyleCnt="0"/>
      <dgm:spPr/>
    </dgm:pt>
    <dgm:pt modelId="{D7CA76F7-7792-487C-8D2E-44735F846540}" type="pres">
      <dgm:prSet presAssocID="{238A22A1-E110-48BB-81C0-0636BDF63527}" presName="thickLine" presStyleLbl="alignNode1" presStyleIdx="2" presStyleCnt="6"/>
      <dgm:spPr/>
    </dgm:pt>
    <dgm:pt modelId="{3110690C-C77E-42E0-9664-8B9A3BEEE8E9}" type="pres">
      <dgm:prSet presAssocID="{238A22A1-E110-48BB-81C0-0636BDF63527}" presName="horz1" presStyleCnt="0"/>
      <dgm:spPr/>
    </dgm:pt>
    <dgm:pt modelId="{E3D95339-AE80-4B80-897E-340AB04757CE}" type="pres">
      <dgm:prSet presAssocID="{238A22A1-E110-48BB-81C0-0636BDF63527}" presName="tx1" presStyleLbl="revTx" presStyleIdx="2" presStyleCnt="6"/>
      <dgm:spPr/>
      <dgm:t>
        <a:bodyPr/>
        <a:lstStyle/>
        <a:p>
          <a:endParaRPr lang="en-US"/>
        </a:p>
      </dgm:t>
    </dgm:pt>
    <dgm:pt modelId="{2CC9C71A-A5FA-479C-9D64-AD0736E3F8D2}" type="pres">
      <dgm:prSet presAssocID="{238A22A1-E110-48BB-81C0-0636BDF63527}" presName="vert1" presStyleCnt="0"/>
      <dgm:spPr/>
    </dgm:pt>
    <dgm:pt modelId="{A3BE7A03-BAD1-4C26-89BB-7688B5EAB7F9}" type="pres">
      <dgm:prSet presAssocID="{4AC0D97A-560C-44FD-A42A-985F4B1204BB}" presName="thickLine" presStyleLbl="alignNode1" presStyleIdx="3" presStyleCnt="6"/>
      <dgm:spPr/>
    </dgm:pt>
    <dgm:pt modelId="{67A850DE-0D56-4E5A-8B24-77D4C960003D}" type="pres">
      <dgm:prSet presAssocID="{4AC0D97A-560C-44FD-A42A-985F4B1204BB}" presName="horz1" presStyleCnt="0"/>
      <dgm:spPr/>
    </dgm:pt>
    <dgm:pt modelId="{3CFCE983-73B6-4B73-9EC2-AC0305536DD1}" type="pres">
      <dgm:prSet presAssocID="{4AC0D97A-560C-44FD-A42A-985F4B1204BB}" presName="tx1" presStyleLbl="revTx" presStyleIdx="3" presStyleCnt="6"/>
      <dgm:spPr/>
      <dgm:t>
        <a:bodyPr/>
        <a:lstStyle/>
        <a:p>
          <a:endParaRPr lang="en-US"/>
        </a:p>
      </dgm:t>
    </dgm:pt>
    <dgm:pt modelId="{F7E914E8-2343-437B-9F39-78BD98BA6947}" type="pres">
      <dgm:prSet presAssocID="{4AC0D97A-560C-44FD-A42A-985F4B1204BB}" presName="vert1" presStyleCnt="0"/>
      <dgm:spPr/>
    </dgm:pt>
    <dgm:pt modelId="{82DEE7BE-89EC-4C2E-B5E9-1635DAD8D4C4}" type="pres">
      <dgm:prSet presAssocID="{BF5FD74D-42A9-4E33-A5E7-1F4F039D5249}" presName="thickLine" presStyleLbl="alignNode1" presStyleIdx="4" presStyleCnt="6"/>
      <dgm:spPr/>
    </dgm:pt>
    <dgm:pt modelId="{D1FC1A62-4BEF-444A-9F1C-EE6885543638}" type="pres">
      <dgm:prSet presAssocID="{BF5FD74D-42A9-4E33-A5E7-1F4F039D5249}" presName="horz1" presStyleCnt="0"/>
      <dgm:spPr/>
    </dgm:pt>
    <dgm:pt modelId="{847A6E77-7AC6-427F-8E4E-DA3EE78988F8}" type="pres">
      <dgm:prSet presAssocID="{BF5FD74D-42A9-4E33-A5E7-1F4F039D5249}" presName="tx1" presStyleLbl="revTx" presStyleIdx="4" presStyleCnt="6"/>
      <dgm:spPr/>
      <dgm:t>
        <a:bodyPr/>
        <a:lstStyle/>
        <a:p>
          <a:endParaRPr lang="en-US"/>
        </a:p>
      </dgm:t>
    </dgm:pt>
    <dgm:pt modelId="{058AC627-FE81-44EC-B010-D994732FEE2F}" type="pres">
      <dgm:prSet presAssocID="{BF5FD74D-42A9-4E33-A5E7-1F4F039D5249}" presName="vert1" presStyleCnt="0"/>
      <dgm:spPr/>
    </dgm:pt>
    <dgm:pt modelId="{CBC1A185-92B8-424E-9D41-F40737B3E39F}" type="pres">
      <dgm:prSet presAssocID="{6FB7230A-AD29-4B3E-B47A-E0DA2D2A1288}" presName="thickLine" presStyleLbl="alignNode1" presStyleIdx="5" presStyleCnt="6"/>
      <dgm:spPr/>
    </dgm:pt>
    <dgm:pt modelId="{131E5C91-E0EA-44FE-B49A-14ADC511B557}" type="pres">
      <dgm:prSet presAssocID="{6FB7230A-AD29-4B3E-B47A-E0DA2D2A1288}" presName="horz1" presStyleCnt="0"/>
      <dgm:spPr/>
    </dgm:pt>
    <dgm:pt modelId="{BEDB21E1-5B80-456C-BA73-AA350E190880}" type="pres">
      <dgm:prSet presAssocID="{6FB7230A-AD29-4B3E-B47A-E0DA2D2A1288}" presName="tx1" presStyleLbl="revTx" presStyleIdx="5" presStyleCnt="6"/>
      <dgm:spPr/>
      <dgm:t>
        <a:bodyPr/>
        <a:lstStyle/>
        <a:p>
          <a:endParaRPr lang="en-US"/>
        </a:p>
      </dgm:t>
    </dgm:pt>
    <dgm:pt modelId="{A49D31DA-CBAC-4B8B-80C4-99B5D7929A1D}" type="pres">
      <dgm:prSet presAssocID="{6FB7230A-AD29-4B3E-B47A-E0DA2D2A1288}" presName="vert1" presStyleCnt="0"/>
      <dgm:spPr/>
    </dgm:pt>
  </dgm:ptLst>
  <dgm:cxnLst>
    <dgm:cxn modelId="{00E83F8F-C958-4955-9DD5-6CA8F9921013}" type="presOf" srcId="{6FB7230A-AD29-4B3E-B47A-E0DA2D2A1288}" destId="{BEDB21E1-5B80-456C-BA73-AA350E190880}" srcOrd="0" destOrd="0" presId="urn:microsoft.com/office/officeart/2008/layout/LinedList"/>
    <dgm:cxn modelId="{C539ACAF-20DC-4526-8CB3-947068761834}" srcId="{AB57210E-7CAD-406F-8A42-9B40EE1BC603}" destId="{BF5FD74D-42A9-4E33-A5E7-1F4F039D5249}" srcOrd="4" destOrd="0" parTransId="{A72D4395-2929-45BE-B6AA-DC4D337A626F}" sibTransId="{424037ED-04EC-49AD-B61C-76A14EDC0B45}"/>
    <dgm:cxn modelId="{2B4ADDC2-DD7B-42A7-9D50-40A7BA80E28F}" srcId="{AB57210E-7CAD-406F-8A42-9B40EE1BC603}" destId="{6FB7230A-AD29-4B3E-B47A-E0DA2D2A1288}" srcOrd="5" destOrd="0" parTransId="{F44459D6-A575-4D12-B6CA-343AB92DC0F8}" sibTransId="{1534C1D1-6627-4D94-A827-0AAF824601E5}"/>
    <dgm:cxn modelId="{0027CABF-E2A4-4B90-BCA9-C8E67EFBA8E2}" srcId="{AB57210E-7CAD-406F-8A42-9B40EE1BC603}" destId="{238A22A1-E110-48BB-81C0-0636BDF63527}" srcOrd="2" destOrd="0" parTransId="{9F9311A2-4B81-4867-99C1-A55F88925016}" sibTransId="{57291173-A1D5-41EA-A4D7-72443B8E0AC6}"/>
    <dgm:cxn modelId="{7E937F67-0464-44D4-A28E-E043B12837A3}" type="presOf" srcId="{B6D556BC-C9DD-4922-B772-DC8E1CC94C97}" destId="{D9226492-0937-4A34-BEF1-A998132C70B4}" srcOrd="0" destOrd="0" presId="urn:microsoft.com/office/officeart/2008/layout/LinedList"/>
    <dgm:cxn modelId="{D7CF97FA-4CCD-4A1A-9EA6-70CA94B8C349}" srcId="{AB57210E-7CAD-406F-8A42-9B40EE1BC603}" destId="{4AC0D97A-560C-44FD-A42A-985F4B1204BB}" srcOrd="3" destOrd="0" parTransId="{1954B778-5933-49EF-9BCC-D357185C1F73}" sibTransId="{28486027-2403-4118-965E-E422EAA2CC00}"/>
    <dgm:cxn modelId="{09CBBE81-8A11-4989-8E0F-AC2D8881D6CE}" type="presOf" srcId="{4AC0D97A-560C-44FD-A42A-985F4B1204BB}" destId="{3CFCE983-73B6-4B73-9EC2-AC0305536DD1}" srcOrd="0" destOrd="0" presId="urn:microsoft.com/office/officeart/2008/layout/LinedList"/>
    <dgm:cxn modelId="{1BB60A08-2ED5-4E13-BBB7-4C7DCE90B185}" type="presOf" srcId="{238A22A1-E110-48BB-81C0-0636BDF63527}" destId="{E3D95339-AE80-4B80-897E-340AB04757CE}" srcOrd="0" destOrd="0" presId="urn:microsoft.com/office/officeart/2008/layout/LinedList"/>
    <dgm:cxn modelId="{2744BF81-F289-4D43-80BA-EA835EDE97BB}" type="presOf" srcId="{AB57210E-7CAD-406F-8A42-9B40EE1BC603}" destId="{12FA2E35-A64F-4EA3-AE6C-439C90ED604A}" srcOrd="0" destOrd="0" presId="urn:microsoft.com/office/officeart/2008/layout/LinedList"/>
    <dgm:cxn modelId="{428A267D-83FB-4CB8-87EE-530065C8BA71}" srcId="{AB57210E-7CAD-406F-8A42-9B40EE1BC603}" destId="{B6D556BC-C9DD-4922-B772-DC8E1CC94C97}" srcOrd="0" destOrd="0" parTransId="{91C5FE63-D713-4EF7-B287-AE6C5299E121}" sibTransId="{DBCFA056-7B7B-4648-8AA7-708AFFF3F308}"/>
    <dgm:cxn modelId="{259BB9BE-F33B-4C09-AEB0-3452049D92B2}" type="presOf" srcId="{BF5FD74D-42A9-4E33-A5E7-1F4F039D5249}" destId="{847A6E77-7AC6-427F-8E4E-DA3EE78988F8}" srcOrd="0" destOrd="0" presId="urn:microsoft.com/office/officeart/2008/layout/LinedList"/>
    <dgm:cxn modelId="{82C2D95D-6B5F-4573-8530-147D2278CA2C}" srcId="{AB57210E-7CAD-406F-8A42-9B40EE1BC603}" destId="{C451A706-7910-49F1-AF8A-FBE34E268237}" srcOrd="1" destOrd="0" parTransId="{149A7FDC-D13B-44ED-8B10-F028FF388D16}" sibTransId="{94260F1B-40A7-420E-943C-C72734F34D06}"/>
    <dgm:cxn modelId="{8D5F236E-1FE2-4795-89D1-35C24BF0EEF2}" type="presOf" srcId="{C451A706-7910-49F1-AF8A-FBE34E268237}" destId="{C2F62C77-4CDE-4738-9CAF-1EE0D56BEC4A}" srcOrd="0" destOrd="0" presId="urn:microsoft.com/office/officeart/2008/layout/LinedList"/>
    <dgm:cxn modelId="{2A6B0564-FEDE-435F-89A7-16A2D34FCF9A}" type="presParOf" srcId="{12FA2E35-A64F-4EA3-AE6C-439C90ED604A}" destId="{DCC7B4F7-7925-4619-AA79-952583930D90}" srcOrd="0" destOrd="0" presId="urn:microsoft.com/office/officeart/2008/layout/LinedList"/>
    <dgm:cxn modelId="{D9C31576-14DB-4320-A483-A3DBAA4D4278}" type="presParOf" srcId="{12FA2E35-A64F-4EA3-AE6C-439C90ED604A}" destId="{25C0AA0E-C89D-4F6E-AB1D-56F70E09BDB4}" srcOrd="1" destOrd="0" presId="urn:microsoft.com/office/officeart/2008/layout/LinedList"/>
    <dgm:cxn modelId="{0C37E12C-6A6B-4DC4-96CF-93CAC4812030}" type="presParOf" srcId="{25C0AA0E-C89D-4F6E-AB1D-56F70E09BDB4}" destId="{D9226492-0937-4A34-BEF1-A998132C70B4}" srcOrd="0" destOrd="0" presId="urn:microsoft.com/office/officeart/2008/layout/LinedList"/>
    <dgm:cxn modelId="{50C7E4E4-1D9F-4EC1-ACBD-B09414FF72A0}" type="presParOf" srcId="{25C0AA0E-C89D-4F6E-AB1D-56F70E09BDB4}" destId="{CCF0A6CB-93A4-4058-93F2-488E0C994D77}" srcOrd="1" destOrd="0" presId="urn:microsoft.com/office/officeart/2008/layout/LinedList"/>
    <dgm:cxn modelId="{1C5199AC-F69F-43E0-BC0E-49B3D6315A39}" type="presParOf" srcId="{12FA2E35-A64F-4EA3-AE6C-439C90ED604A}" destId="{258AA38B-2702-49D8-9CA5-079FDCCB3A1D}" srcOrd="2" destOrd="0" presId="urn:microsoft.com/office/officeart/2008/layout/LinedList"/>
    <dgm:cxn modelId="{5FFB495C-6379-46FE-90D7-8559113E3893}" type="presParOf" srcId="{12FA2E35-A64F-4EA3-AE6C-439C90ED604A}" destId="{7E2665CB-6C6C-4FD2-A094-C4C7B2753DF3}" srcOrd="3" destOrd="0" presId="urn:microsoft.com/office/officeart/2008/layout/LinedList"/>
    <dgm:cxn modelId="{EBA6247A-51CD-4EAA-B936-429A748E9A5C}" type="presParOf" srcId="{7E2665CB-6C6C-4FD2-A094-C4C7B2753DF3}" destId="{C2F62C77-4CDE-4738-9CAF-1EE0D56BEC4A}" srcOrd="0" destOrd="0" presId="urn:microsoft.com/office/officeart/2008/layout/LinedList"/>
    <dgm:cxn modelId="{AD4C1CFF-B69D-47C5-85F4-F841E2A25AB4}" type="presParOf" srcId="{7E2665CB-6C6C-4FD2-A094-C4C7B2753DF3}" destId="{C97ED381-BEFF-4EE1-B96D-83043D830A46}" srcOrd="1" destOrd="0" presId="urn:microsoft.com/office/officeart/2008/layout/LinedList"/>
    <dgm:cxn modelId="{0AEF7333-1116-47B6-B1A2-7BDD79566B6F}" type="presParOf" srcId="{12FA2E35-A64F-4EA3-AE6C-439C90ED604A}" destId="{D7CA76F7-7792-487C-8D2E-44735F846540}" srcOrd="4" destOrd="0" presId="urn:microsoft.com/office/officeart/2008/layout/LinedList"/>
    <dgm:cxn modelId="{008183EA-76B7-42B2-8982-111ADA68461A}" type="presParOf" srcId="{12FA2E35-A64F-4EA3-AE6C-439C90ED604A}" destId="{3110690C-C77E-42E0-9664-8B9A3BEEE8E9}" srcOrd="5" destOrd="0" presId="urn:microsoft.com/office/officeart/2008/layout/LinedList"/>
    <dgm:cxn modelId="{A3E2CECC-B82C-4BE3-9D14-12AE8B2B3DD3}" type="presParOf" srcId="{3110690C-C77E-42E0-9664-8B9A3BEEE8E9}" destId="{E3D95339-AE80-4B80-897E-340AB04757CE}" srcOrd="0" destOrd="0" presId="urn:microsoft.com/office/officeart/2008/layout/LinedList"/>
    <dgm:cxn modelId="{7FD04FB6-1308-4D7B-AF52-A5B3A5D7EF25}" type="presParOf" srcId="{3110690C-C77E-42E0-9664-8B9A3BEEE8E9}" destId="{2CC9C71A-A5FA-479C-9D64-AD0736E3F8D2}" srcOrd="1" destOrd="0" presId="urn:microsoft.com/office/officeart/2008/layout/LinedList"/>
    <dgm:cxn modelId="{3A87095C-1279-49AB-9FE5-532F7058F56D}" type="presParOf" srcId="{12FA2E35-A64F-4EA3-AE6C-439C90ED604A}" destId="{A3BE7A03-BAD1-4C26-89BB-7688B5EAB7F9}" srcOrd="6" destOrd="0" presId="urn:microsoft.com/office/officeart/2008/layout/LinedList"/>
    <dgm:cxn modelId="{DC07BC17-775C-4447-933A-098C25AC6390}" type="presParOf" srcId="{12FA2E35-A64F-4EA3-AE6C-439C90ED604A}" destId="{67A850DE-0D56-4E5A-8B24-77D4C960003D}" srcOrd="7" destOrd="0" presId="urn:microsoft.com/office/officeart/2008/layout/LinedList"/>
    <dgm:cxn modelId="{88C70A3D-C5C2-4C42-BCB2-EF6541E2E6EB}" type="presParOf" srcId="{67A850DE-0D56-4E5A-8B24-77D4C960003D}" destId="{3CFCE983-73B6-4B73-9EC2-AC0305536DD1}" srcOrd="0" destOrd="0" presId="urn:microsoft.com/office/officeart/2008/layout/LinedList"/>
    <dgm:cxn modelId="{2EE6D7BD-905F-4267-B43F-53EF26548C01}" type="presParOf" srcId="{67A850DE-0D56-4E5A-8B24-77D4C960003D}" destId="{F7E914E8-2343-437B-9F39-78BD98BA6947}" srcOrd="1" destOrd="0" presId="urn:microsoft.com/office/officeart/2008/layout/LinedList"/>
    <dgm:cxn modelId="{06E8ACC1-4307-4D95-9A7C-AF68B99AC6F5}" type="presParOf" srcId="{12FA2E35-A64F-4EA3-AE6C-439C90ED604A}" destId="{82DEE7BE-89EC-4C2E-B5E9-1635DAD8D4C4}" srcOrd="8" destOrd="0" presId="urn:microsoft.com/office/officeart/2008/layout/LinedList"/>
    <dgm:cxn modelId="{62545C0E-6A67-4D9E-B2E0-8AB60AA5355E}" type="presParOf" srcId="{12FA2E35-A64F-4EA3-AE6C-439C90ED604A}" destId="{D1FC1A62-4BEF-444A-9F1C-EE6885543638}" srcOrd="9" destOrd="0" presId="urn:microsoft.com/office/officeart/2008/layout/LinedList"/>
    <dgm:cxn modelId="{FEA89CC4-88DD-429B-A5B4-F847FBC840CC}" type="presParOf" srcId="{D1FC1A62-4BEF-444A-9F1C-EE6885543638}" destId="{847A6E77-7AC6-427F-8E4E-DA3EE78988F8}" srcOrd="0" destOrd="0" presId="urn:microsoft.com/office/officeart/2008/layout/LinedList"/>
    <dgm:cxn modelId="{99826017-CA0F-4571-BBB5-F7E0F6D79D00}" type="presParOf" srcId="{D1FC1A62-4BEF-444A-9F1C-EE6885543638}" destId="{058AC627-FE81-44EC-B010-D994732FEE2F}" srcOrd="1" destOrd="0" presId="urn:microsoft.com/office/officeart/2008/layout/LinedList"/>
    <dgm:cxn modelId="{EA75963D-4683-496A-8124-3FA6F4FBB698}" type="presParOf" srcId="{12FA2E35-A64F-4EA3-AE6C-439C90ED604A}" destId="{CBC1A185-92B8-424E-9D41-F40737B3E39F}" srcOrd="10" destOrd="0" presId="urn:microsoft.com/office/officeart/2008/layout/LinedList"/>
    <dgm:cxn modelId="{B2254232-5E02-4186-A507-2ABC6141DC3C}" type="presParOf" srcId="{12FA2E35-A64F-4EA3-AE6C-439C90ED604A}" destId="{131E5C91-E0EA-44FE-B49A-14ADC511B557}" srcOrd="11" destOrd="0" presId="urn:microsoft.com/office/officeart/2008/layout/LinedList"/>
    <dgm:cxn modelId="{E71161D2-D0D8-4194-BE8E-D31559629A9B}" type="presParOf" srcId="{131E5C91-E0EA-44FE-B49A-14ADC511B557}" destId="{BEDB21E1-5B80-456C-BA73-AA350E190880}" srcOrd="0" destOrd="0" presId="urn:microsoft.com/office/officeart/2008/layout/LinedList"/>
    <dgm:cxn modelId="{8BEDA3FA-19FF-44A5-B088-3B822B3D60A9}" type="presParOf" srcId="{131E5C91-E0EA-44FE-B49A-14ADC511B557}" destId="{A49D31DA-CBAC-4B8B-80C4-99B5D7929A1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9A4DF-1A86-48CA-8145-2EDE48F9E9AD}" type="doc">
      <dgm:prSet loTypeId="urn:microsoft.com/office/officeart/2008/layout/LinedList" loCatId="list" qsTypeId="urn:microsoft.com/office/officeart/2005/8/quickstyle/simple1" qsCatId="simple" csTypeId="urn:microsoft.com/office/officeart/2005/8/colors/accent0_2" csCatId="mainScheme"/>
      <dgm:spPr/>
      <dgm:t>
        <a:bodyPr/>
        <a:lstStyle/>
        <a:p>
          <a:endParaRPr lang="en-US"/>
        </a:p>
      </dgm:t>
    </dgm:pt>
    <dgm:pt modelId="{E5F2EB16-B2D4-4A49-A9A0-59E7F19D66A1}">
      <dgm:prSet/>
      <dgm:spPr/>
      <dgm:t>
        <a:bodyPr/>
        <a:lstStyle/>
        <a:p>
          <a:r>
            <a:rPr lang="en-US"/>
            <a:t>Overall, 68% of vendors developing IoT solutions are struggling to find and recruit employees with relevant IoT expertise.</a:t>
          </a:r>
        </a:p>
      </dgm:t>
    </dgm:pt>
    <dgm:pt modelId="{22C41F00-FF54-4431-81E1-69197F65D873}" type="parTrans" cxnId="{2D7E37D7-EDE3-4C63-AE53-4C3831FA4932}">
      <dgm:prSet/>
      <dgm:spPr/>
      <dgm:t>
        <a:bodyPr/>
        <a:lstStyle/>
        <a:p>
          <a:endParaRPr lang="en-US"/>
        </a:p>
      </dgm:t>
    </dgm:pt>
    <dgm:pt modelId="{1A2712C3-11C4-416A-873F-50B244338300}" type="sibTrans" cxnId="{2D7E37D7-EDE3-4C63-AE53-4C3831FA4932}">
      <dgm:prSet/>
      <dgm:spPr/>
      <dgm:t>
        <a:bodyPr/>
        <a:lstStyle/>
        <a:p>
          <a:endParaRPr lang="en-US"/>
        </a:p>
      </dgm:t>
    </dgm:pt>
    <dgm:pt modelId="{5A4F71C7-82A3-4A68-BFF3-D5D9254871B6}">
      <dgm:prSet/>
      <dgm:spPr/>
      <dgm:t>
        <a:bodyPr/>
        <a:lstStyle/>
        <a:p>
          <a:r>
            <a:rPr lang="en-US"/>
            <a:t>Additional skill sets in demand today include embedded software development (33%), embedded electronics (32%), expertise in IT security (31%) and an understanding of Artificial Intelligence (AI) (30%).</a:t>
          </a:r>
        </a:p>
      </dgm:t>
    </dgm:pt>
    <dgm:pt modelId="{058C16E3-9691-4111-BEFB-340985CF16D7}" type="parTrans" cxnId="{BF135A23-4494-4314-8EB6-B940716B5138}">
      <dgm:prSet/>
      <dgm:spPr/>
      <dgm:t>
        <a:bodyPr/>
        <a:lstStyle/>
        <a:p>
          <a:endParaRPr lang="en-US"/>
        </a:p>
      </dgm:t>
    </dgm:pt>
    <dgm:pt modelId="{61B890F7-6606-4BC2-A46F-F9B731E28DE4}" type="sibTrans" cxnId="{BF135A23-4494-4314-8EB6-B940716B5138}">
      <dgm:prSet/>
      <dgm:spPr/>
      <dgm:t>
        <a:bodyPr/>
        <a:lstStyle/>
        <a:p>
          <a:endParaRPr lang="en-US"/>
        </a:p>
      </dgm:t>
    </dgm:pt>
    <dgm:pt modelId="{6E250B3B-647C-45E6-9D27-58B6320560D3}" type="pres">
      <dgm:prSet presAssocID="{D3A9A4DF-1A86-48CA-8145-2EDE48F9E9AD}" presName="vert0" presStyleCnt="0">
        <dgm:presLayoutVars>
          <dgm:dir/>
          <dgm:animOne val="branch"/>
          <dgm:animLvl val="lvl"/>
        </dgm:presLayoutVars>
      </dgm:prSet>
      <dgm:spPr/>
      <dgm:t>
        <a:bodyPr/>
        <a:lstStyle/>
        <a:p>
          <a:endParaRPr lang="en-US"/>
        </a:p>
      </dgm:t>
    </dgm:pt>
    <dgm:pt modelId="{FF5C0B1C-BF81-4639-8110-F50BF817C93C}" type="pres">
      <dgm:prSet presAssocID="{E5F2EB16-B2D4-4A49-A9A0-59E7F19D66A1}" presName="thickLine" presStyleLbl="alignNode1" presStyleIdx="0" presStyleCnt="2"/>
      <dgm:spPr/>
    </dgm:pt>
    <dgm:pt modelId="{2913F8F4-588A-4977-B199-2DDD5EAD7829}" type="pres">
      <dgm:prSet presAssocID="{E5F2EB16-B2D4-4A49-A9A0-59E7F19D66A1}" presName="horz1" presStyleCnt="0"/>
      <dgm:spPr/>
    </dgm:pt>
    <dgm:pt modelId="{94AD4591-B9C1-4FC7-9C5B-B229BC5EB16D}" type="pres">
      <dgm:prSet presAssocID="{E5F2EB16-B2D4-4A49-A9A0-59E7F19D66A1}" presName="tx1" presStyleLbl="revTx" presStyleIdx="0" presStyleCnt="2"/>
      <dgm:spPr/>
      <dgm:t>
        <a:bodyPr/>
        <a:lstStyle/>
        <a:p>
          <a:endParaRPr lang="en-US"/>
        </a:p>
      </dgm:t>
    </dgm:pt>
    <dgm:pt modelId="{9D9900B0-319A-46F0-A1D0-E0495A47D293}" type="pres">
      <dgm:prSet presAssocID="{E5F2EB16-B2D4-4A49-A9A0-59E7F19D66A1}" presName="vert1" presStyleCnt="0"/>
      <dgm:spPr/>
    </dgm:pt>
    <dgm:pt modelId="{7CA156AE-3F23-4E32-8B1F-7F6C46027614}" type="pres">
      <dgm:prSet presAssocID="{5A4F71C7-82A3-4A68-BFF3-D5D9254871B6}" presName="thickLine" presStyleLbl="alignNode1" presStyleIdx="1" presStyleCnt="2"/>
      <dgm:spPr/>
    </dgm:pt>
    <dgm:pt modelId="{CCD37FAE-8644-4F34-933D-FB02E199CAC3}" type="pres">
      <dgm:prSet presAssocID="{5A4F71C7-82A3-4A68-BFF3-D5D9254871B6}" presName="horz1" presStyleCnt="0"/>
      <dgm:spPr/>
    </dgm:pt>
    <dgm:pt modelId="{C4550CD9-8009-4768-8466-07845DD32559}" type="pres">
      <dgm:prSet presAssocID="{5A4F71C7-82A3-4A68-BFF3-D5D9254871B6}" presName="tx1" presStyleLbl="revTx" presStyleIdx="1" presStyleCnt="2"/>
      <dgm:spPr/>
      <dgm:t>
        <a:bodyPr/>
        <a:lstStyle/>
        <a:p>
          <a:endParaRPr lang="en-US"/>
        </a:p>
      </dgm:t>
    </dgm:pt>
    <dgm:pt modelId="{870DA848-4D16-40A4-BAD1-CC8FD7F4493F}" type="pres">
      <dgm:prSet presAssocID="{5A4F71C7-82A3-4A68-BFF3-D5D9254871B6}" presName="vert1" presStyleCnt="0"/>
      <dgm:spPr/>
    </dgm:pt>
  </dgm:ptLst>
  <dgm:cxnLst>
    <dgm:cxn modelId="{899E65AF-2FE2-4770-8767-F6D072B2ECC9}" type="presOf" srcId="{5A4F71C7-82A3-4A68-BFF3-D5D9254871B6}" destId="{C4550CD9-8009-4768-8466-07845DD32559}" srcOrd="0" destOrd="0" presId="urn:microsoft.com/office/officeart/2008/layout/LinedList"/>
    <dgm:cxn modelId="{DEB9803A-8E0D-44E4-9C46-35FFC4EBFA34}" type="presOf" srcId="{D3A9A4DF-1A86-48CA-8145-2EDE48F9E9AD}" destId="{6E250B3B-647C-45E6-9D27-58B6320560D3}" srcOrd="0" destOrd="0" presId="urn:microsoft.com/office/officeart/2008/layout/LinedList"/>
    <dgm:cxn modelId="{2D7E37D7-EDE3-4C63-AE53-4C3831FA4932}" srcId="{D3A9A4DF-1A86-48CA-8145-2EDE48F9E9AD}" destId="{E5F2EB16-B2D4-4A49-A9A0-59E7F19D66A1}" srcOrd="0" destOrd="0" parTransId="{22C41F00-FF54-4431-81E1-69197F65D873}" sibTransId="{1A2712C3-11C4-416A-873F-50B244338300}"/>
    <dgm:cxn modelId="{BF135A23-4494-4314-8EB6-B940716B5138}" srcId="{D3A9A4DF-1A86-48CA-8145-2EDE48F9E9AD}" destId="{5A4F71C7-82A3-4A68-BFF3-D5D9254871B6}" srcOrd="1" destOrd="0" parTransId="{058C16E3-9691-4111-BEFB-340985CF16D7}" sibTransId="{61B890F7-6606-4BC2-A46F-F9B731E28DE4}"/>
    <dgm:cxn modelId="{C69AF7EB-D261-461F-BD43-40EF448A9673}" type="presOf" srcId="{E5F2EB16-B2D4-4A49-A9A0-59E7F19D66A1}" destId="{94AD4591-B9C1-4FC7-9C5B-B229BC5EB16D}" srcOrd="0" destOrd="0" presId="urn:microsoft.com/office/officeart/2008/layout/LinedList"/>
    <dgm:cxn modelId="{233816DA-B50D-45AB-8ECD-53F24D9CFC30}" type="presParOf" srcId="{6E250B3B-647C-45E6-9D27-58B6320560D3}" destId="{FF5C0B1C-BF81-4639-8110-F50BF817C93C}" srcOrd="0" destOrd="0" presId="urn:microsoft.com/office/officeart/2008/layout/LinedList"/>
    <dgm:cxn modelId="{03DD5589-0F1F-49A1-AB74-F5BB85A179B2}" type="presParOf" srcId="{6E250B3B-647C-45E6-9D27-58B6320560D3}" destId="{2913F8F4-588A-4977-B199-2DDD5EAD7829}" srcOrd="1" destOrd="0" presId="urn:microsoft.com/office/officeart/2008/layout/LinedList"/>
    <dgm:cxn modelId="{898B3765-6BC2-4EFA-99FA-6DF6C9FEB698}" type="presParOf" srcId="{2913F8F4-588A-4977-B199-2DDD5EAD7829}" destId="{94AD4591-B9C1-4FC7-9C5B-B229BC5EB16D}" srcOrd="0" destOrd="0" presId="urn:microsoft.com/office/officeart/2008/layout/LinedList"/>
    <dgm:cxn modelId="{E4410114-6A62-4006-824E-0B7FB1A91C02}" type="presParOf" srcId="{2913F8F4-588A-4977-B199-2DDD5EAD7829}" destId="{9D9900B0-319A-46F0-A1D0-E0495A47D293}" srcOrd="1" destOrd="0" presId="urn:microsoft.com/office/officeart/2008/layout/LinedList"/>
    <dgm:cxn modelId="{85BC1AF4-C39A-4D6C-B77E-CB37D3FA30C7}" type="presParOf" srcId="{6E250B3B-647C-45E6-9D27-58B6320560D3}" destId="{7CA156AE-3F23-4E32-8B1F-7F6C46027614}" srcOrd="2" destOrd="0" presId="urn:microsoft.com/office/officeart/2008/layout/LinedList"/>
    <dgm:cxn modelId="{53F99A77-42F8-4E61-B0CD-7740806DC3BA}" type="presParOf" srcId="{6E250B3B-647C-45E6-9D27-58B6320560D3}" destId="{CCD37FAE-8644-4F34-933D-FB02E199CAC3}" srcOrd="3" destOrd="0" presId="urn:microsoft.com/office/officeart/2008/layout/LinedList"/>
    <dgm:cxn modelId="{779646D7-A35F-48C4-8642-2BE7C0CBF905}" type="presParOf" srcId="{CCD37FAE-8644-4F34-933D-FB02E199CAC3}" destId="{C4550CD9-8009-4768-8466-07845DD32559}" srcOrd="0" destOrd="0" presId="urn:microsoft.com/office/officeart/2008/layout/LinedList"/>
    <dgm:cxn modelId="{C68EB991-503C-465F-8989-D49A3AD94B91}" type="presParOf" srcId="{CCD37FAE-8644-4F34-933D-FB02E199CAC3}" destId="{870DA848-4D16-40A4-BAD1-CC8FD7F449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EF1DA3-BF00-494A-8587-9E42BC689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3686866-2074-4FBD-91CE-638B4C0B25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FFDD8EC-2AE7-4FBA-A437-D77FBEFDB2A3}"/>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C7BF4845-C0E6-462C-81AE-81395C7FF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AC1DBB9-480F-4ACC-A9E9-5761A2450532}"/>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82098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8285B5-0CBE-4446-8C72-F583B9F043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AC6E0EF-0541-46C9-B0E3-572019B0CF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2E5DCB-7C06-4C89-9A88-3F2AAFA9E411}"/>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F3C3BC9E-5142-4B47-ABA0-88DB4EB74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3E0A130-0C59-49D2-B4D1-62AFC9B010CA}"/>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412511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D5CE910-57E4-4B7F-BEA8-E66AE66598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55F884-3D3C-490A-B1B5-9A4B3857CA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340C37-BCFD-4BAD-B853-C0D12FA1B258}"/>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C385F34E-7C53-441F-9327-AF1DBB635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6C8880E-8C96-4CB3-84C6-B8EBDDDC3CE9}"/>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73588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921D1C-4B29-4BE8-9BB1-C8897A6AC2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2AA6D6F-1FCD-4238-A283-70C1FDF03B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4C92D3F-C889-4129-B945-0A92E7379548}"/>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7E250934-5244-4136-A7A1-46D05F910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E4C5FD1-7A19-4FCD-B962-A51AEA3C5312}"/>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3294424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EB1EA6-9C27-4253-8E61-432FE9169E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DB1F5AD-9D4D-452A-90A3-8418971FAD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0E453CE-CC47-4EC2-9427-10D23178543F}"/>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E8835160-DD8B-4F58-969A-598A18FEC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829171F-8329-49BA-BF56-49FDB0CACFFC}"/>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1236815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6EA31A-3EC3-4441-93D1-C43B8AA7EC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42B78D-2C06-40A2-9E2A-743AE163C5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0F05343-57FC-4C1D-BBCC-34329BBCB84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29A2668-44FF-484E-8F19-1288A3C1DAB8}"/>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6" name="Footer Placeholder 5">
            <a:extLst>
              <a:ext uri="{FF2B5EF4-FFF2-40B4-BE49-F238E27FC236}">
                <a16:creationId xmlns="" xmlns:a16="http://schemas.microsoft.com/office/drawing/2014/main" id="{EE0B9E67-CD75-4F1D-978F-97565F1C5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1918418-5695-4BF5-9D9C-4F4DA7D4DE51}"/>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2100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5D755-E1C6-4713-93DC-6CB7240E94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9DAC536-0E12-4560-A43A-620430D6D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2AE15A9-80E8-4B2D-B9CF-56D451E034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A8FE585-7F6C-4181-B361-E1D9D7A4D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42703EB-B320-4449-B9D2-430292D4AB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41562D-68A3-4A77-A557-89E0AADC8A28}"/>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8" name="Footer Placeholder 7">
            <a:extLst>
              <a:ext uri="{FF2B5EF4-FFF2-40B4-BE49-F238E27FC236}">
                <a16:creationId xmlns="" xmlns:a16="http://schemas.microsoft.com/office/drawing/2014/main" id="{AE912A78-4B99-4F01-BE9B-D7797C6588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65CD09B-36D2-4304-87BE-2E7192BB4602}"/>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156524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0121C1-5C85-402F-A292-FD41470223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8A2FD4-E6FD-448A-B7AC-7CED93A01FD6}"/>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4" name="Footer Placeholder 3">
            <a:extLst>
              <a:ext uri="{FF2B5EF4-FFF2-40B4-BE49-F238E27FC236}">
                <a16:creationId xmlns="" xmlns:a16="http://schemas.microsoft.com/office/drawing/2014/main" id="{CC6D621A-444E-461C-A389-500FC59FA3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0A1CE48-AA3B-4192-96A2-E06ED293CF58}"/>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215997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6BD382-67B2-4F03-BB63-C3BC3018432A}"/>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3" name="Footer Placeholder 2">
            <a:extLst>
              <a:ext uri="{FF2B5EF4-FFF2-40B4-BE49-F238E27FC236}">
                <a16:creationId xmlns="" xmlns:a16="http://schemas.microsoft.com/office/drawing/2014/main" id="{0EBBF7F7-718C-478A-B16B-7F7141C72C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7745139-67A7-41F3-9A5A-22438BC69C31}"/>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285389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4BA564-CAEF-401C-AD76-96ED6923D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1201912-872D-4073-8E3F-B9173998C5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479AD45-42D6-48F9-89EE-BE7CC830FD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56470C3-7122-4151-A186-410FC72D852C}"/>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6" name="Footer Placeholder 5">
            <a:extLst>
              <a:ext uri="{FF2B5EF4-FFF2-40B4-BE49-F238E27FC236}">
                <a16:creationId xmlns="" xmlns:a16="http://schemas.microsoft.com/office/drawing/2014/main" id="{2775A6EC-4F07-4D8B-B7E5-2FEA2854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78DC5A8-4D75-453F-8612-22B93BFA4531}"/>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66099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E0F781-FFC3-48E4-8B9B-1924494F19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5909737-5595-4A78-B969-203032B75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263D25A-EDFB-4BF2-A562-F992954F9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A55ABDF-D0F4-47BD-B7B9-294DD8792944}"/>
              </a:ext>
            </a:extLst>
          </p:cNvPr>
          <p:cNvSpPr>
            <a:spLocks noGrp="1"/>
          </p:cNvSpPr>
          <p:nvPr>
            <p:ph type="dt" sz="half" idx="10"/>
          </p:nvPr>
        </p:nvSpPr>
        <p:spPr/>
        <p:txBody>
          <a:bodyPr/>
          <a:lstStyle/>
          <a:p>
            <a:fld id="{776135BE-9281-43AF-B46F-E32C307DC4A3}" type="datetimeFigureOut">
              <a:rPr lang="en-US" smtClean="0"/>
              <a:t>5/30/2018</a:t>
            </a:fld>
            <a:endParaRPr lang="en-US"/>
          </a:p>
        </p:txBody>
      </p:sp>
      <p:sp>
        <p:nvSpPr>
          <p:cNvPr id="6" name="Footer Placeholder 5">
            <a:extLst>
              <a:ext uri="{FF2B5EF4-FFF2-40B4-BE49-F238E27FC236}">
                <a16:creationId xmlns="" xmlns:a16="http://schemas.microsoft.com/office/drawing/2014/main" id="{1E36DB94-AE95-4A76-ACA0-08CD255BE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0F7D4CF-1035-4189-89B0-F9B74514FCCF}"/>
              </a:ext>
            </a:extLst>
          </p:cNvPr>
          <p:cNvSpPr>
            <a:spLocks noGrp="1"/>
          </p:cNvSpPr>
          <p:nvPr>
            <p:ph type="sldNum" sz="quarter" idx="12"/>
          </p:nvPr>
        </p:nvSpPr>
        <p:spPr/>
        <p:txBody>
          <a:bodyPr/>
          <a:lstStyle/>
          <a:p>
            <a:fld id="{6D0D3524-7B2F-42F2-93B1-5C45C0935B16}" type="slidenum">
              <a:rPr lang="en-US" smtClean="0"/>
              <a:t>‹#›</a:t>
            </a:fld>
            <a:endParaRPr lang="en-US"/>
          </a:p>
        </p:txBody>
      </p:sp>
    </p:spTree>
    <p:extLst>
      <p:ext uri="{BB962C8B-B14F-4D97-AF65-F5344CB8AC3E}">
        <p14:creationId xmlns:p14="http://schemas.microsoft.com/office/powerpoint/2010/main" val="242436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7E2080E-0CB6-4C57-853C-BAFC1A3E2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0ADC2F-DB9C-4ED6-A9B2-07F9CE2BC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E722D3-6D0D-42EF-812D-83526F2D8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135BE-9281-43AF-B46F-E32C307DC4A3}" type="datetimeFigureOut">
              <a:rPr lang="en-US" smtClean="0"/>
              <a:t>5/30/2018</a:t>
            </a:fld>
            <a:endParaRPr lang="en-US"/>
          </a:p>
        </p:txBody>
      </p:sp>
      <p:sp>
        <p:nvSpPr>
          <p:cNvPr id="5" name="Footer Placeholder 4">
            <a:extLst>
              <a:ext uri="{FF2B5EF4-FFF2-40B4-BE49-F238E27FC236}">
                <a16:creationId xmlns="" xmlns:a16="http://schemas.microsoft.com/office/drawing/2014/main" id="{F82DB096-74EA-457E-9807-EF4D3E677B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0AF40359-12AA-4EB2-8FDE-12A3F1514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3524-7B2F-42F2-93B1-5C45C0935B16}" type="slidenum">
              <a:rPr lang="en-US" smtClean="0"/>
              <a:t>‹#›</a:t>
            </a:fld>
            <a:endParaRPr lang="en-US"/>
          </a:p>
        </p:txBody>
      </p:sp>
    </p:spTree>
    <p:extLst>
      <p:ext uri="{BB962C8B-B14F-4D97-AF65-F5344CB8AC3E}">
        <p14:creationId xmlns:p14="http://schemas.microsoft.com/office/powerpoint/2010/main" val="8953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A5A3E7F1-0E35-4608-B4AE-0F4818917492}"/>
              </a:ext>
            </a:extLst>
          </p:cNvPr>
          <p:cNvSpPr>
            <a:spLocks noGrp="1"/>
          </p:cNvSpPr>
          <p:nvPr>
            <p:ph type="ctrTitle"/>
          </p:nvPr>
        </p:nvSpPr>
        <p:spPr>
          <a:xfrm>
            <a:off x="838199" y="4525347"/>
            <a:ext cx="6801321" cy="1737360"/>
          </a:xfrm>
        </p:spPr>
        <p:txBody>
          <a:bodyPr anchor="ctr">
            <a:normAutofit/>
          </a:bodyPr>
          <a:lstStyle/>
          <a:p>
            <a:pPr algn="r"/>
            <a:r>
              <a:rPr lang="en-US" dirty="0"/>
              <a:t>Internet of Things Forecast</a:t>
            </a:r>
          </a:p>
        </p:txBody>
      </p:sp>
      <p:sp>
        <p:nvSpPr>
          <p:cNvPr id="3" name="Subtitle 2">
            <a:extLst>
              <a:ext uri="{FF2B5EF4-FFF2-40B4-BE49-F238E27FC236}">
                <a16:creationId xmlns="" xmlns:a16="http://schemas.microsoft.com/office/drawing/2014/main" id="{479B79F9-1BF3-40BD-802C-042552582F22}"/>
              </a:ext>
            </a:extLst>
          </p:cNvPr>
          <p:cNvSpPr>
            <a:spLocks noGrp="1"/>
          </p:cNvSpPr>
          <p:nvPr>
            <p:ph type="subTitle" idx="1"/>
          </p:nvPr>
        </p:nvSpPr>
        <p:spPr>
          <a:xfrm>
            <a:off x="7961258" y="4525347"/>
            <a:ext cx="3258675" cy="1737360"/>
          </a:xfrm>
        </p:spPr>
        <p:txBody>
          <a:bodyPr anchor="ctr">
            <a:normAutofit/>
          </a:bodyPr>
          <a:lstStyle/>
          <a:p>
            <a:pPr algn="l"/>
            <a:r>
              <a:rPr lang="en-US" dirty="0"/>
              <a:t>By: Amanda Harbison</a:t>
            </a:r>
            <a:endParaRPr lang="en-US"/>
          </a:p>
        </p:txBody>
      </p:sp>
    </p:spTree>
    <p:extLst>
      <p:ext uri="{BB962C8B-B14F-4D97-AF65-F5344CB8AC3E}">
        <p14:creationId xmlns:p14="http://schemas.microsoft.com/office/powerpoint/2010/main" val="208927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F73FCEB7-CD02-4399-BA74-12D9191D6F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E4345130-2B24-472E-B2A6-E1BA6874FB45}"/>
              </a:ext>
            </a:extLst>
          </p:cNvPr>
          <p:cNvPicPr>
            <a:picLocks noChangeAspect="1"/>
          </p:cNvPicPr>
          <p:nvPr/>
        </p:nvPicPr>
        <p:blipFill>
          <a:blip r:embed="rId2"/>
          <a:stretch>
            <a:fillRect/>
          </a:stretch>
        </p:blipFill>
        <p:spPr>
          <a:xfrm>
            <a:off x="5475420" y="492573"/>
            <a:ext cx="5910348" cy="5880796"/>
          </a:xfrm>
          <a:prstGeom prst="rect">
            <a:avLst/>
          </a:prstGeom>
        </p:spPr>
      </p:pic>
      <p:sp>
        <p:nvSpPr>
          <p:cNvPr id="12" name="Rectangle 11">
            <a:extLst>
              <a:ext uri="{FF2B5EF4-FFF2-40B4-BE49-F238E27FC236}">
                <a16:creationId xmlns=""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5CAB69A1-B460-4D04-8910-86E86FF55C0D}"/>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kern="1200">
                <a:solidFill>
                  <a:srgbClr val="FFFFFF"/>
                </a:solidFill>
                <a:latin typeface="+mj-lt"/>
                <a:ea typeface="+mj-ea"/>
                <a:cs typeface="+mj-cs"/>
              </a:rPr>
              <a:t>How big is the digital economy? </a:t>
            </a:r>
          </a:p>
        </p:txBody>
      </p:sp>
    </p:spTree>
    <p:extLst>
      <p:ext uri="{BB962C8B-B14F-4D97-AF65-F5344CB8AC3E}">
        <p14:creationId xmlns:p14="http://schemas.microsoft.com/office/powerpoint/2010/main" val="24248462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84D72AA9-74C7-4C62-9BE2-F71AEBE82B06}"/>
              </a:ext>
            </a:extLst>
          </p:cNvPr>
          <p:cNvPicPr>
            <a:picLocks noChangeAspect="1"/>
          </p:cNvPicPr>
          <p:nvPr/>
        </p:nvPicPr>
        <p:blipFill>
          <a:blip r:embed="rId2"/>
          <a:stretch>
            <a:fillRect/>
          </a:stretch>
        </p:blipFill>
        <p:spPr>
          <a:xfrm>
            <a:off x="1726536" y="643467"/>
            <a:ext cx="8738927" cy="5571066"/>
          </a:xfrm>
          <a:prstGeom prst="rect">
            <a:avLst/>
          </a:prstGeom>
        </p:spPr>
      </p:pic>
    </p:spTree>
    <p:extLst>
      <p:ext uri="{BB962C8B-B14F-4D97-AF65-F5344CB8AC3E}">
        <p14:creationId xmlns:p14="http://schemas.microsoft.com/office/powerpoint/2010/main" val="401314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395BEE2A-6ADD-41ED-A2DF-345B42262009}"/>
              </a:ext>
            </a:extLst>
          </p:cNvPr>
          <p:cNvPicPr>
            <a:picLocks noChangeAspect="1"/>
          </p:cNvPicPr>
          <p:nvPr/>
        </p:nvPicPr>
        <p:blipFill>
          <a:blip r:embed="rId2"/>
          <a:stretch>
            <a:fillRect/>
          </a:stretch>
        </p:blipFill>
        <p:spPr>
          <a:xfrm>
            <a:off x="1777344" y="643467"/>
            <a:ext cx="8637312" cy="5571066"/>
          </a:xfrm>
          <a:prstGeom prst="rect">
            <a:avLst/>
          </a:prstGeom>
        </p:spPr>
      </p:pic>
    </p:spTree>
    <p:extLst>
      <p:ext uri="{BB962C8B-B14F-4D97-AF65-F5344CB8AC3E}">
        <p14:creationId xmlns:p14="http://schemas.microsoft.com/office/powerpoint/2010/main" val="50172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0">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64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72">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blogs.gartner.com/smarterwithgartner/files/2017/08/Emerging-Technology-Hype-Cycle-for-2017_Infographic_R6A.jpg">
            <a:extLst>
              <a:ext uri="{FF2B5EF4-FFF2-40B4-BE49-F238E27FC236}">
                <a16:creationId xmlns="" xmlns:a16="http://schemas.microsoft.com/office/drawing/2014/main" id="{396B98B9-F2E5-4DE8-ABED-9CC9BFBA4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130" y="480060"/>
            <a:ext cx="6979738" cy="589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274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4098E33-97D1-4936-903B-A33527C0118D}"/>
              </a:ext>
            </a:extLst>
          </p:cNvPr>
          <p:cNvPicPr>
            <a:picLocks noChangeAspect="1"/>
          </p:cNvPicPr>
          <p:nvPr/>
        </p:nvPicPr>
        <p:blipFill>
          <a:blip r:embed="rId2"/>
          <a:stretch>
            <a:fillRect/>
          </a:stretch>
        </p:blipFill>
        <p:spPr>
          <a:xfrm>
            <a:off x="0" y="12560"/>
            <a:ext cx="12192000" cy="6832879"/>
          </a:xfrm>
          <a:prstGeom prst="rect">
            <a:avLst/>
          </a:prstGeom>
        </p:spPr>
      </p:pic>
    </p:spTree>
    <p:extLst>
      <p:ext uri="{BB962C8B-B14F-4D97-AF65-F5344CB8AC3E}">
        <p14:creationId xmlns:p14="http://schemas.microsoft.com/office/powerpoint/2010/main" val="81384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5">
            <a:extLst>
              <a:ext uri="{FF2B5EF4-FFF2-40B4-BE49-F238E27FC236}">
                <a16:creationId xmlns="" xmlns:a16="http://schemas.microsoft.com/office/drawing/2014/main" id="{F2B38F72-8FC4-4001-8C67-FA6B86DEC7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3E4717CF-5AC8-4267-A24F-CF3505E97F14}"/>
              </a:ext>
            </a:extLst>
          </p:cNvPr>
          <p:cNvPicPr>
            <a:picLocks noChangeAspect="1"/>
          </p:cNvPicPr>
          <p:nvPr/>
        </p:nvPicPr>
        <p:blipFill rotWithShape="1">
          <a:blip r:embed="rId2"/>
          <a:srcRect l="1263" r="-2" b="-2"/>
          <a:stretch/>
        </p:blipFill>
        <p:spPr>
          <a:xfrm>
            <a:off x="5276088" y="640082"/>
            <a:ext cx="6276250" cy="5577838"/>
          </a:xfrm>
          <a:prstGeom prst="rect">
            <a:avLst/>
          </a:prstGeom>
          <a:effectLst/>
        </p:spPr>
      </p:pic>
      <p:sp>
        <p:nvSpPr>
          <p:cNvPr id="2" name="TextBox 1">
            <a:extLst>
              <a:ext uri="{FF2B5EF4-FFF2-40B4-BE49-F238E27FC236}">
                <a16:creationId xmlns="" xmlns:a16="http://schemas.microsoft.com/office/drawing/2014/main" id="{BA056653-96C6-406E-9CDB-B53E1223D48D}"/>
              </a:ext>
            </a:extLst>
          </p:cNvPr>
          <p:cNvSpPr txBox="1"/>
          <p:nvPr/>
        </p:nvSpPr>
        <p:spPr>
          <a:xfrm>
            <a:off x="329310" y="1188784"/>
            <a:ext cx="3667036" cy="3122644"/>
          </a:xfrm>
          <a:prstGeom prst="rect">
            <a:avLst/>
          </a:prstGeom>
        </p:spPr>
        <p:txBody>
          <a:bodyPr vert="horz" lIns="91440" tIns="45720" rIns="91440" bIns="45720" rtlCol="0">
            <a:normAutofit/>
          </a:bodyPr>
          <a:lstStyle/>
          <a:p>
            <a:pPr>
              <a:lnSpc>
                <a:spcPct val="90000"/>
              </a:lnSpc>
              <a:spcAft>
                <a:spcPts val="600"/>
              </a:spcAft>
            </a:pPr>
            <a:r>
              <a:rPr lang="en-US" sz="1500" dirty="0"/>
              <a:t>“75% of IoT providers say that data analytics and big data skills are the most in-demand skill set they look for in candidates. Embedded software development expertise is a close second at 71%, followed by IT security (68%) and embedded electronics (64%). Three out of every ten IoT providers (35%) say that finding candidates with data analysis and big data expertise is the most difficult to recruit for today. The following graphic compares IoT provider’s perceptions of which technical skills are necessary for IoT experts to have versus the difficulty of hiring for these skill sets.”</a:t>
            </a:r>
          </a:p>
        </p:txBody>
      </p:sp>
      <p:sp>
        <p:nvSpPr>
          <p:cNvPr id="3" name="TextBox 2">
            <a:extLst>
              <a:ext uri="{FF2B5EF4-FFF2-40B4-BE49-F238E27FC236}">
                <a16:creationId xmlns="" xmlns:a16="http://schemas.microsoft.com/office/drawing/2014/main" id="{AF30A20F-F88B-490B-A92E-7F8FF97E0ED8}"/>
              </a:ext>
            </a:extLst>
          </p:cNvPr>
          <p:cNvSpPr txBox="1"/>
          <p:nvPr/>
        </p:nvSpPr>
        <p:spPr>
          <a:xfrm>
            <a:off x="889200" y="401216"/>
            <a:ext cx="2547257" cy="461665"/>
          </a:xfrm>
          <a:prstGeom prst="rect">
            <a:avLst/>
          </a:prstGeom>
          <a:noFill/>
        </p:spPr>
        <p:txBody>
          <a:bodyPr wrap="square" rtlCol="0">
            <a:spAutoFit/>
          </a:bodyPr>
          <a:lstStyle/>
          <a:p>
            <a:pPr algn="ctr"/>
            <a:r>
              <a:rPr lang="en-US" sz="2400" b="1" dirty="0"/>
              <a:t>In-Demand Skills</a:t>
            </a:r>
          </a:p>
        </p:txBody>
      </p:sp>
      <p:sp>
        <p:nvSpPr>
          <p:cNvPr id="5" name="TextBox 4">
            <a:extLst>
              <a:ext uri="{FF2B5EF4-FFF2-40B4-BE49-F238E27FC236}">
                <a16:creationId xmlns="" xmlns:a16="http://schemas.microsoft.com/office/drawing/2014/main" id="{D3DFFAFD-5BC1-442C-BCD0-6002A44BA06E}"/>
              </a:ext>
            </a:extLst>
          </p:cNvPr>
          <p:cNvSpPr txBox="1"/>
          <p:nvPr/>
        </p:nvSpPr>
        <p:spPr>
          <a:xfrm>
            <a:off x="0" y="6057781"/>
            <a:ext cx="4636008" cy="769441"/>
          </a:xfrm>
          <a:prstGeom prst="rect">
            <a:avLst/>
          </a:prstGeom>
          <a:noFill/>
        </p:spPr>
        <p:txBody>
          <a:bodyPr wrap="square" rtlCol="0">
            <a:spAutoFit/>
          </a:bodyPr>
          <a:lstStyle/>
          <a:p>
            <a:r>
              <a:rPr lang="en-US" sz="1100" dirty="0"/>
              <a:t>Source: Big Data &amp; Analytics Is The Most Wanted Expertise By 75% Of IoT Providers by Louis Columbus</a:t>
            </a:r>
          </a:p>
          <a:p>
            <a:r>
              <a:rPr lang="en-US" sz="1050" dirty="0"/>
              <a:t>https://www.forbes.com/sites/louiscolumbus/2017/08/21/big-data-analytics-is-the-most-wanted-expertise-by-75-of-iot-providers/</a:t>
            </a:r>
          </a:p>
        </p:txBody>
      </p:sp>
      <p:sp>
        <p:nvSpPr>
          <p:cNvPr id="6" name="TextBox 5">
            <a:extLst>
              <a:ext uri="{FF2B5EF4-FFF2-40B4-BE49-F238E27FC236}">
                <a16:creationId xmlns="" xmlns:a16="http://schemas.microsoft.com/office/drawing/2014/main" id="{241D6D01-17D3-47EC-8CAD-A85BCA4A8F6A}"/>
              </a:ext>
            </a:extLst>
          </p:cNvPr>
          <p:cNvSpPr txBox="1"/>
          <p:nvPr/>
        </p:nvSpPr>
        <p:spPr>
          <a:xfrm>
            <a:off x="5276087" y="6442501"/>
            <a:ext cx="6803617" cy="276999"/>
          </a:xfrm>
          <a:prstGeom prst="rect">
            <a:avLst/>
          </a:prstGeom>
          <a:noFill/>
        </p:spPr>
        <p:txBody>
          <a:bodyPr wrap="square" rtlCol="0">
            <a:spAutoFit/>
          </a:bodyPr>
          <a:lstStyle/>
          <a:p>
            <a:r>
              <a:rPr lang="en-US" sz="1200" dirty="0">
                <a:solidFill>
                  <a:schemeClr val="bg1"/>
                </a:solidFill>
              </a:rPr>
              <a:t>Source: Internet of Things Business Report, Defining IOT Business Models</a:t>
            </a:r>
          </a:p>
        </p:txBody>
      </p:sp>
    </p:spTree>
    <p:extLst>
      <p:ext uri="{BB962C8B-B14F-4D97-AF65-F5344CB8AC3E}">
        <p14:creationId xmlns:p14="http://schemas.microsoft.com/office/powerpoint/2010/main" val="153898802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 xmlns:a16="http://schemas.microsoft.com/office/drawing/2014/main" id="{BE95D989-81FA-4BAD-9AD5-E46CEDA91B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1">
            <a:extLst>
              <a:ext uri="{FF2B5EF4-FFF2-40B4-BE49-F238E27FC236}">
                <a16:creationId xmlns="" xmlns:a16="http://schemas.microsoft.com/office/drawing/2014/main" id="{156189E5-8A3E-4CFD-B71B-CCD0F8495E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C480C1B5-A6C4-45F0-BC2C-9ABC513C1130}"/>
              </a:ext>
            </a:extLst>
          </p:cNvPr>
          <p:cNvSpPr>
            <a:spLocks noGrp="1"/>
          </p:cNvSpPr>
          <p:nvPr>
            <p:ph type="title"/>
          </p:nvPr>
        </p:nvSpPr>
        <p:spPr>
          <a:xfrm>
            <a:off x="838200" y="811161"/>
            <a:ext cx="3335594" cy="5403370"/>
          </a:xfrm>
        </p:spPr>
        <p:txBody>
          <a:bodyPr>
            <a:normAutofit/>
          </a:bodyPr>
          <a:lstStyle/>
          <a:p>
            <a:r>
              <a:rPr lang="en-US" dirty="0">
                <a:solidFill>
                  <a:schemeClr val="bg1"/>
                </a:solidFill>
              </a:rPr>
              <a:t>IOT Related Job Issues</a:t>
            </a:r>
          </a:p>
        </p:txBody>
      </p:sp>
      <p:graphicFrame>
        <p:nvGraphicFramePr>
          <p:cNvPr id="26" name="Content Placeholder 2">
            <a:extLst>
              <a:ext uri="{FF2B5EF4-FFF2-40B4-BE49-F238E27FC236}">
                <a16:creationId xmlns="" xmlns:a16="http://schemas.microsoft.com/office/drawing/2014/main" id="{06C5CFCD-06E4-4362-A112-38BED02A01D3}"/>
              </a:ext>
            </a:extLst>
          </p:cNvPr>
          <p:cNvGraphicFramePr>
            <a:graphicFrameLocks noGrp="1"/>
          </p:cNvGraphicFramePr>
          <p:nvPr>
            <p:ph idx="1"/>
            <p:extLst>
              <p:ext uri="{D42A27DB-BD31-4B8C-83A1-F6EECF244321}">
                <p14:modId xmlns:p14="http://schemas.microsoft.com/office/powerpoint/2010/main" val="2090388597"/>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 xmlns:a16="http://schemas.microsoft.com/office/drawing/2014/main" id="{902E84F2-9DF1-44A0-93B8-8B211E84B76E}"/>
              </a:ext>
            </a:extLst>
          </p:cNvPr>
          <p:cNvSpPr txBox="1"/>
          <p:nvPr/>
        </p:nvSpPr>
        <p:spPr>
          <a:xfrm>
            <a:off x="0" y="6140989"/>
            <a:ext cx="4654293" cy="692497"/>
          </a:xfrm>
          <a:prstGeom prst="rect">
            <a:avLst/>
          </a:prstGeom>
          <a:noFill/>
        </p:spPr>
        <p:txBody>
          <a:bodyPr wrap="square" rtlCol="0">
            <a:spAutoFit/>
          </a:bodyPr>
          <a:lstStyle/>
          <a:p>
            <a:r>
              <a:rPr lang="en-US" sz="1050" dirty="0">
                <a:solidFill>
                  <a:schemeClr val="bg1"/>
                </a:solidFill>
              </a:rPr>
              <a:t>Source: Big Data &amp; Analytics Is The Most Wanted Expertise By 75% Of IoT Providers by Louis Columbus</a:t>
            </a:r>
          </a:p>
          <a:p>
            <a:r>
              <a:rPr lang="en-US" sz="900" dirty="0">
                <a:solidFill>
                  <a:schemeClr val="bg1"/>
                </a:solidFill>
              </a:rPr>
              <a:t>https://www.forbes.com/sites/louiscolumbus/2017/08/21/big-data-analytics-is-the-most-wanted-expertise-by-75-of-iot-providers/</a:t>
            </a:r>
          </a:p>
        </p:txBody>
      </p:sp>
    </p:spTree>
    <p:extLst>
      <p:ext uri="{BB962C8B-B14F-4D97-AF65-F5344CB8AC3E}">
        <p14:creationId xmlns:p14="http://schemas.microsoft.com/office/powerpoint/2010/main" val="691589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8B62C9C2-AC6D-47F4-8A57-3B8D18E7A780}"/>
              </a:ext>
            </a:extLst>
          </p:cNvPr>
          <p:cNvGraphicFramePr>
            <a:graphicFrameLocks noGrp="1"/>
          </p:cNvGraphicFramePr>
          <p:nvPr>
            <p:ph idx="1"/>
            <p:extLst>
              <p:ext uri="{D42A27DB-BD31-4B8C-83A1-F6EECF244321}">
                <p14:modId xmlns:p14="http://schemas.microsoft.com/office/powerpoint/2010/main" val="695094548"/>
              </p:ext>
            </p:extLst>
          </p:nvPr>
        </p:nvGraphicFramePr>
        <p:xfrm>
          <a:off x="143933" y="118534"/>
          <a:ext cx="11836400" cy="6608646"/>
        </p:xfrm>
        <a:graphic>
          <a:graphicData uri="http://schemas.openxmlformats.org/drawingml/2006/table">
            <a:tbl>
              <a:tblPr firstRow="1" bandRow="1">
                <a:tableStyleId>{5C22544A-7EE6-4342-B048-85BDC9FD1C3A}</a:tableStyleId>
              </a:tblPr>
              <a:tblGrid>
                <a:gridCol w="5647267">
                  <a:extLst>
                    <a:ext uri="{9D8B030D-6E8A-4147-A177-3AD203B41FA5}">
                      <a16:colId xmlns="" xmlns:a16="http://schemas.microsoft.com/office/drawing/2014/main" val="372440063"/>
                    </a:ext>
                  </a:extLst>
                </a:gridCol>
                <a:gridCol w="6189133">
                  <a:extLst>
                    <a:ext uri="{9D8B030D-6E8A-4147-A177-3AD203B41FA5}">
                      <a16:colId xmlns="" xmlns:a16="http://schemas.microsoft.com/office/drawing/2014/main" val="4255281641"/>
                    </a:ext>
                  </a:extLst>
                </a:gridCol>
              </a:tblGrid>
              <a:tr h="866695">
                <a:tc>
                  <a:txBody>
                    <a:bodyPr/>
                    <a:lstStyle/>
                    <a:p>
                      <a:r>
                        <a:rPr lang="en-US" dirty="0"/>
                        <a:t>Job Title or Area </a:t>
                      </a:r>
                    </a:p>
                  </a:txBody>
                  <a:tcPr/>
                </a:tc>
                <a:tc>
                  <a:txBody>
                    <a:bodyPr/>
                    <a:lstStyle/>
                    <a:p>
                      <a:r>
                        <a:rPr lang="en-US" dirty="0"/>
                        <a:t>Skills Needed</a:t>
                      </a:r>
                    </a:p>
                  </a:txBody>
                  <a:tcPr/>
                </a:tc>
                <a:extLst>
                  <a:ext uri="{0D108BD9-81ED-4DB2-BD59-A6C34878D82A}">
                    <a16:rowId xmlns="" xmlns:a16="http://schemas.microsoft.com/office/drawing/2014/main" val="2232404034"/>
                  </a:ext>
                </a:extLst>
              </a:tr>
              <a:tr h="872120">
                <a:tc>
                  <a:txBody>
                    <a:bodyPr/>
                    <a:lstStyle/>
                    <a:p>
                      <a:r>
                        <a:rPr lang="en-US" dirty="0"/>
                        <a:t>Design Stage – Planning physical layouts and materials </a:t>
                      </a:r>
                    </a:p>
                  </a:txBody>
                  <a:tcPr/>
                </a:tc>
                <a:tc>
                  <a:txBody>
                    <a:bodyPr/>
                    <a:lstStyle/>
                    <a:p>
                      <a:r>
                        <a:rPr lang="en-US" dirty="0"/>
                        <a:t>-BIM or CAD software – requires proficiency with software requirements. Mainly design software – training course or on the job BIM training.</a:t>
                      </a:r>
                    </a:p>
                  </a:txBody>
                  <a:tcPr/>
                </a:tc>
                <a:extLst>
                  <a:ext uri="{0D108BD9-81ED-4DB2-BD59-A6C34878D82A}">
                    <a16:rowId xmlns="" xmlns:a16="http://schemas.microsoft.com/office/drawing/2014/main" val="715634235"/>
                  </a:ext>
                </a:extLst>
              </a:tr>
              <a:tr h="1133756">
                <a:tc>
                  <a:txBody>
                    <a:bodyPr/>
                    <a:lstStyle/>
                    <a:p>
                      <a:r>
                        <a:rPr lang="en-US" dirty="0"/>
                        <a:t>Prefab stage - tracking and preparation of materials – estimating, labeling, and packaging processes </a:t>
                      </a:r>
                    </a:p>
                  </a:txBody>
                  <a:tcPr/>
                </a:tc>
                <a:tc>
                  <a:txBody>
                    <a:bodyPr/>
                    <a:lstStyle/>
                    <a:p>
                      <a:r>
                        <a:rPr lang="en-US" dirty="0"/>
                        <a:t>-RFID labeling, inventory, quality check on data – basic training (integrate into course or on the job training).</a:t>
                      </a:r>
                    </a:p>
                    <a:p>
                      <a:r>
                        <a:rPr lang="en-US" dirty="0"/>
                        <a:t>-Security of software and data – IT security specialist – training course.</a:t>
                      </a:r>
                    </a:p>
                  </a:txBody>
                  <a:tcPr/>
                </a:tc>
                <a:extLst>
                  <a:ext uri="{0D108BD9-81ED-4DB2-BD59-A6C34878D82A}">
                    <a16:rowId xmlns="" xmlns:a16="http://schemas.microsoft.com/office/drawing/2014/main" val="880619749"/>
                  </a:ext>
                </a:extLst>
              </a:tr>
              <a:tr h="716721">
                <a:tc>
                  <a:txBody>
                    <a:bodyPr/>
                    <a:lstStyle/>
                    <a:p>
                      <a:r>
                        <a:rPr lang="en-US" dirty="0"/>
                        <a:t>Manufacturer Material Setup – learning how to install and use products</a:t>
                      </a:r>
                    </a:p>
                  </a:txBody>
                  <a:tcPr/>
                </a:tc>
                <a:tc>
                  <a:txBody>
                    <a:bodyPr/>
                    <a:lstStyle/>
                    <a:p>
                      <a:r>
                        <a:rPr lang="en-US" dirty="0"/>
                        <a:t>-Need to send contractor to training courses for material installation and handling – training course.</a:t>
                      </a:r>
                    </a:p>
                  </a:txBody>
                  <a:tcPr/>
                </a:tc>
                <a:extLst>
                  <a:ext uri="{0D108BD9-81ED-4DB2-BD59-A6C34878D82A}">
                    <a16:rowId xmlns="" xmlns:a16="http://schemas.microsoft.com/office/drawing/2014/main" val="2196459986"/>
                  </a:ext>
                </a:extLst>
              </a:tr>
              <a:tr h="1133756">
                <a:tc>
                  <a:txBody>
                    <a:bodyPr/>
                    <a:lstStyle/>
                    <a:p>
                      <a:r>
                        <a:rPr lang="en-US" dirty="0"/>
                        <a:t>Using IOT enabled devices – collect and monitor data – data warehousing/cloud</a:t>
                      </a:r>
                    </a:p>
                  </a:txBody>
                  <a:tcPr/>
                </a:tc>
                <a:tc>
                  <a:txBody>
                    <a:bodyPr/>
                    <a:lstStyle/>
                    <a:p>
                      <a:r>
                        <a:rPr lang="en-US" dirty="0"/>
                        <a:t>- Need to set standards for efficiency for devices – customer and contractor discussion – training course to use device.</a:t>
                      </a:r>
                    </a:p>
                    <a:p>
                      <a:r>
                        <a:rPr lang="en-US" dirty="0"/>
                        <a:t>-Data monitoring – software for data housing – training course.</a:t>
                      </a:r>
                    </a:p>
                    <a:p>
                      <a:r>
                        <a:rPr lang="en-US" dirty="0"/>
                        <a:t>-Custom programming – programmer needed – training course.</a:t>
                      </a:r>
                    </a:p>
                  </a:txBody>
                  <a:tcPr/>
                </a:tc>
                <a:extLst>
                  <a:ext uri="{0D108BD9-81ED-4DB2-BD59-A6C34878D82A}">
                    <a16:rowId xmlns="" xmlns:a16="http://schemas.microsoft.com/office/drawing/2014/main" val="709589467"/>
                  </a:ext>
                </a:extLst>
              </a:tr>
              <a:tr h="866695">
                <a:tc>
                  <a:txBody>
                    <a:bodyPr/>
                    <a:lstStyle/>
                    <a:p>
                      <a:r>
                        <a:rPr lang="en-US" dirty="0"/>
                        <a:t>IOT Data manipulation – run predictive analytics on data – analyze data – pull reports from data</a:t>
                      </a:r>
                    </a:p>
                  </a:txBody>
                  <a:tcPr/>
                </a:tc>
                <a:tc>
                  <a:txBody>
                    <a:bodyPr/>
                    <a:lstStyle/>
                    <a:p>
                      <a:r>
                        <a:rPr lang="en-US" dirty="0"/>
                        <a:t>- Need software analyst – data scientist for BI software analyst –training course (extensive).</a:t>
                      </a:r>
                    </a:p>
                  </a:txBody>
                  <a:tcPr/>
                </a:tc>
                <a:extLst>
                  <a:ext uri="{0D108BD9-81ED-4DB2-BD59-A6C34878D82A}">
                    <a16:rowId xmlns="" xmlns:a16="http://schemas.microsoft.com/office/drawing/2014/main" val="4196209491"/>
                  </a:ext>
                </a:extLst>
              </a:tr>
              <a:tr h="866695">
                <a:tc>
                  <a:txBody>
                    <a:bodyPr/>
                    <a:lstStyle/>
                    <a:p>
                      <a:r>
                        <a:rPr lang="en-US" dirty="0"/>
                        <a:t>Maintenance of IOT – ensure long term usage – power failure - updates</a:t>
                      </a:r>
                    </a:p>
                  </a:txBody>
                  <a:tcPr/>
                </a:tc>
                <a:tc>
                  <a:txBody>
                    <a:bodyPr/>
                    <a:lstStyle/>
                    <a:p>
                      <a:pPr marL="0" indent="0">
                        <a:buFontTx/>
                        <a:buNone/>
                      </a:pPr>
                      <a:r>
                        <a:rPr lang="en-US" dirty="0"/>
                        <a:t>-To update – use training from manufacturer</a:t>
                      </a:r>
                    </a:p>
                    <a:p>
                      <a:pPr marL="0" indent="0">
                        <a:buFontTx/>
                        <a:buNone/>
                      </a:pPr>
                      <a:r>
                        <a:rPr lang="en-US" dirty="0"/>
                        <a:t>-Data monitoring – analyst training course – certificate.</a:t>
                      </a:r>
                    </a:p>
                  </a:txBody>
                  <a:tcPr/>
                </a:tc>
                <a:extLst>
                  <a:ext uri="{0D108BD9-81ED-4DB2-BD59-A6C34878D82A}">
                    <a16:rowId xmlns="" xmlns:a16="http://schemas.microsoft.com/office/drawing/2014/main" val="3208073385"/>
                  </a:ext>
                </a:extLst>
              </a:tr>
            </a:tbl>
          </a:graphicData>
        </a:graphic>
      </p:graphicFrame>
    </p:spTree>
    <p:extLst>
      <p:ext uri="{BB962C8B-B14F-4D97-AF65-F5344CB8AC3E}">
        <p14:creationId xmlns:p14="http://schemas.microsoft.com/office/powerpoint/2010/main" val="211253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6CC8F369-73AB-4A8A-B29B-E0C195C3321A}"/>
              </a:ext>
            </a:extLst>
          </p:cNvPr>
          <p:cNvSpPr>
            <a:spLocks noGrp="1"/>
          </p:cNvSpPr>
          <p:nvPr>
            <p:ph type="title"/>
          </p:nvPr>
        </p:nvSpPr>
        <p:spPr>
          <a:xfrm>
            <a:off x="838199" y="4059244"/>
            <a:ext cx="6801321" cy="2203463"/>
          </a:xfrm>
        </p:spPr>
        <p:txBody>
          <a:bodyPr vert="horz" lIns="91440" tIns="45720" rIns="91440" bIns="45720" rtlCol="0" anchor="ctr">
            <a:normAutofit fontScale="90000"/>
          </a:bodyPr>
          <a:lstStyle/>
          <a:p>
            <a:pPr algn="r"/>
            <a:r>
              <a:rPr lang="en-US" sz="2900" u="sng" kern="1200" dirty="0">
                <a:solidFill>
                  <a:schemeClr val="tx1"/>
                </a:solidFill>
                <a:latin typeface="+mj-lt"/>
                <a:ea typeface="+mj-ea"/>
                <a:cs typeface="+mj-cs"/>
              </a:rPr>
              <a:t>Prepared by</a:t>
            </a:r>
            <a:r>
              <a:rPr lang="en-US" sz="2900" kern="1200" dirty="0">
                <a:solidFill>
                  <a:schemeClr val="tx1"/>
                </a:solidFill>
                <a:latin typeface="+mj-lt"/>
                <a:ea typeface="+mj-ea"/>
                <a:cs typeface="+mj-cs"/>
              </a:rPr>
              <a:t>:</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 Amanda Harbison</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Associate Director of Research</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National Electrical Contractors Association </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Amanda.Harbison@necanet.org </a:t>
            </a:r>
            <a:br>
              <a:rPr lang="en-US" sz="2900" kern="1200" dirty="0">
                <a:solidFill>
                  <a:schemeClr val="tx1"/>
                </a:solidFill>
                <a:latin typeface="+mj-lt"/>
                <a:ea typeface="+mj-ea"/>
                <a:cs typeface="+mj-cs"/>
              </a:rPr>
            </a:br>
            <a:endParaRPr lang="en-US" sz="2900" kern="1200" dirty="0">
              <a:solidFill>
                <a:schemeClr val="tx1"/>
              </a:solidFill>
              <a:latin typeface="+mj-lt"/>
              <a:ea typeface="+mj-ea"/>
              <a:cs typeface="+mj-cs"/>
            </a:endParaRPr>
          </a:p>
        </p:txBody>
      </p:sp>
    </p:spTree>
    <p:extLst>
      <p:ext uri="{BB962C8B-B14F-4D97-AF65-F5344CB8AC3E}">
        <p14:creationId xmlns:p14="http://schemas.microsoft.com/office/powerpoint/2010/main" val="10844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B9E13995-383A-4EE7-81D4-AB87D8F1D182}"/>
              </a:ext>
            </a:extLst>
          </p:cNvPr>
          <p:cNvSpPr>
            <a:spLocks noGrp="1"/>
          </p:cNvSpPr>
          <p:nvPr>
            <p:ph type="title"/>
          </p:nvPr>
        </p:nvSpPr>
        <p:spPr>
          <a:xfrm>
            <a:off x="1536478" y="578819"/>
            <a:ext cx="9144000" cy="1710266"/>
          </a:xfrm>
        </p:spPr>
        <p:txBody>
          <a:bodyPr vert="horz" lIns="91440" tIns="45720" rIns="91440" bIns="45720" rtlCol="0" anchor="b">
            <a:normAutofit/>
          </a:bodyPr>
          <a:lstStyle/>
          <a:p>
            <a:pPr algn="ctr"/>
            <a:r>
              <a:rPr lang="en-US" sz="5800" b="1" u="sng" kern="1200" dirty="0">
                <a:solidFill>
                  <a:schemeClr val="tx1"/>
                </a:solidFill>
                <a:latin typeface="+mj-lt"/>
                <a:ea typeface="+mj-ea"/>
                <a:cs typeface="+mj-cs"/>
              </a:rPr>
              <a:t>Theory of IOT </a:t>
            </a:r>
          </a:p>
        </p:txBody>
      </p:sp>
      <p:sp>
        <p:nvSpPr>
          <p:cNvPr id="3" name="Content Placeholder 2">
            <a:extLst>
              <a:ext uri="{FF2B5EF4-FFF2-40B4-BE49-F238E27FC236}">
                <a16:creationId xmlns="" xmlns:a16="http://schemas.microsoft.com/office/drawing/2014/main" id="{2957DE99-56D7-4663-BB35-4129C7D934B5}"/>
              </a:ext>
            </a:extLst>
          </p:cNvPr>
          <p:cNvSpPr>
            <a:spLocks noGrp="1"/>
          </p:cNvSpPr>
          <p:nvPr>
            <p:ph idx="1"/>
          </p:nvPr>
        </p:nvSpPr>
        <p:spPr>
          <a:xfrm>
            <a:off x="550333" y="4301067"/>
            <a:ext cx="10998199" cy="2032000"/>
          </a:xfrm>
        </p:spPr>
        <p:txBody>
          <a:bodyPr vert="horz" lIns="91440" tIns="45720" rIns="91440" bIns="45720" rtlCol="0">
            <a:normAutofit fontScale="92500" lnSpcReduction="20000"/>
          </a:bodyPr>
          <a:lstStyle/>
          <a:p>
            <a:pPr marL="0" indent="0" algn="ctr">
              <a:buNone/>
            </a:pPr>
            <a:r>
              <a:rPr lang="en-US" sz="4600" kern="1200" dirty="0">
                <a:latin typeface="+mn-lt"/>
                <a:ea typeface="+mn-ea"/>
                <a:cs typeface="+mn-cs"/>
              </a:rPr>
              <a:t>“…the idea of embedding connectivity and intelligence in a wide range of devices.”</a:t>
            </a:r>
          </a:p>
          <a:p>
            <a:pPr marL="0" indent="0" algn="ctr">
              <a:buNone/>
            </a:pPr>
            <a:endParaRPr lang="en-US" sz="2400" dirty="0"/>
          </a:p>
          <a:p>
            <a:pPr marL="0" indent="0">
              <a:buNone/>
            </a:pPr>
            <a:r>
              <a:rPr lang="en-US" sz="1300" b="1" i="1" dirty="0"/>
              <a:t>A New Deal for Buildings, </a:t>
            </a:r>
            <a:r>
              <a:rPr lang="en-US" sz="1300" b="1" dirty="0"/>
              <a:t>Ron Zimmer</a:t>
            </a:r>
          </a:p>
          <a:p>
            <a:pPr marL="0" indent="0">
              <a:buNone/>
            </a:pPr>
            <a:r>
              <a:rPr lang="en-US" sz="1300" b="1" dirty="0"/>
              <a:t>https://newdeal.blog/how-iot-is-transforming-the-hvacr-industry</a:t>
            </a:r>
            <a:endParaRPr lang="en-US" sz="1300" dirty="0"/>
          </a:p>
          <a:p>
            <a:pPr marL="0" indent="0" algn="ctr">
              <a:buNone/>
            </a:pPr>
            <a:endParaRPr lang="en-US" sz="2400" kern="1200" dirty="0">
              <a:latin typeface="+mn-lt"/>
              <a:ea typeface="+mn-ea"/>
              <a:cs typeface="+mn-cs"/>
            </a:endParaRPr>
          </a:p>
        </p:txBody>
      </p:sp>
    </p:spTree>
    <p:extLst>
      <p:ext uri="{BB962C8B-B14F-4D97-AF65-F5344CB8AC3E}">
        <p14:creationId xmlns:p14="http://schemas.microsoft.com/office/powerpoint/2010/main" val="333310438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525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35D45DF2-102D-4409-91A8-C8FEAFC724CF}"/>
              </a:ext>
            </a:extLst>
          </p:cNvPr>
          <p:cNvPicPr>
            <a:picLocks noChangeAspect="1"/>
          </p:cNvPicPr>
          <p:nvPr/>
        </p:nvPicPr>
        <p:blipFill>
          <a:blip r:embed="rId2"/>
          <a:stretch>
            <a:fillRect/>
          </a:stretch>
        </p:blipFill>
        <p:spPr>
          <a:xfrm>
            <a:off x="4055597" y="643467"/>
            <a:ext cx="4080806" cy="5571066"/>
          </a:xfrm>
          <a:prstGeom prst="rect">
            <a:avLst/>
          </a:prstGeom>
        </p:spPr>
      </p:pic>
      <p:sp>
        <p:nvSpPr>
          <p:cNvPr id="11" name="TextBox 10">
            <a:extLst>
              <a:ext uri="{FF2B5EF4-FFF2-40B4-BE49-F238E27FC236}">
                <a16:creationId xmlns="" xmlns:a16="http://schemas.microsoft.com/office/drawing/2014/main" id="{2DA14117-3881-41ED-9964-F5DE387B1D4A}"/>
              </a:ext>
            </a:extLst>
          </p:cNvPr>
          <p:cNvSpPr txBox="1"/>
          <p:nvPr/>
        </p:nvSpPr>
        <p:spPr>
          <a:xfrm>
            <a:off x="8589520" y="5130799"/>
            <a:ext cx="3363974" cy="1363133"/>
          </a:xfrm>
          <a:prstGeom prst="rect">
            <a:avLst/>
          </a:prstGeom>
        </p:spPr>
        <p:txBody>
          <a:bodyPr vert="horz" lIns="91440" tIns="45720" rIns="91440" bIns="45720" rtlCol="0">
            <a:normAutofit/>
          </a:bodyPr>
          <a:lstStyle/>
          <a:p>
            <a:pPr>
              <a:lnSpc>
                <a:spcPct val="90000"/>
              </a:lnSpc>
              <a:spcAft>
                <a:spcPts val="600"/>
              </a:spcAft>
            </a:pPr>
            <a:r>
              <a:rPr lang="en-US" sz="1400" i="1" dirty="0"/>
              <a:t>CAGR = Compound Annual Growth Rate</a:t>
            </a:r>
            <a:endParaRPr lang="en-US" sz="1400" dirty="0"/>
          </a:p>
          <a:p>
            <a:pPr>
              <a:lnSpc>
                <a:spcPct val="90000"/>
              </a:lnSpc>
              <a:spcAft>
                <a:spcPts val="600"/>
              </a:spcAft>
            </a:pPr>
            <a:endParaRPr lang="en-US" sz="1400" i="1" dirty="0"/>
          </a:p>
          <a:p>
            <a:pPr>
              <a:lnSpc>
                <a:spcPct val="90000"/>
              </a:lnSpc>
              <a:spcAft>
                <a:spcPts val="600"/>
              </a:spcAft>
            </a:pPr>
            <a:r>
              <a:rPr lang="en-US" sz="1400" i="1" dirty="0"/>
              <a:t>IOT Trend Watch 2017</a:t>
            </a:r>
            <a:r>
              <a:rPr lang="en-US" sz="1400" dirty="0"/>
              <a:t>, IHS Markit. https://cdn.ihs.com/www/pdf/IHS-Markit_IoT-trend-watch-2017.pdf</a:t>
            </a:r>
          </a:p>
        </p:txBody>
      </p:sp>
    </p:spTree>
    <p:extLst>
      <p:ext uri="{BB962C8B-B14F-4D97-AF65-F5344CB8AC3E}">
        <p14:creationId xmlns:p14="http://schemas.microsoft.com/office/powerpoint/2010/main" val="78735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1C94B38D-A302-419F-8EDE-6FCCEC10E86B}"/>
              </a:ext>
            </a:extLst>
          </p:cNvPr>
          <p:cNvPicPr>
            <a:picLocks noChangeAspect="1"/>
          </p:cNvPicPr>
          <p:nvPr/>
        </p:nvPicPr>
        <p:blipFill rotWithShape="1">
          <a:blip r:embed="rId2"/>
          <a:srcRect t="19800"/>
          <a:stretch/>
        </p:blipFill>
        <p:spPr>
          <a:xfrm>
            <a:off x="5766956" y="643467"/>
            <a:ext cx="5312383" cy="5410199"/>
          </a:xfrm>
          <a:prstGeom prst="rect">
            <a:avLst/>
          </a:prstGeom>
        </p:spPr>
      </p:pic>
      <p:sp>
        <p:nvSpPr>
          <p:cNvPr id="5" name="TextBox 4">
            <a:extLst>
              <a:ext uri="{FF2B5EF4-FFF2-40B4-BE49-F238E27FC236}">
                <a16:creationId xmlns="" xmlns:a16="http://schemas.microsoft.com/office/drawing/2014/main" id="{1BCFE16D-5347-46AC-A776-C70D1FA48538}"/>
              </a:ext>
            </a:extLst>
          </p:cNvPr>
          <p:cNvSpPr txBox="1"/>
          <p:nvPr/>
        </p:nvSpPr>
        <p:spPr>
          <a:xfrm>
            <a:off x="143933" y="1312333"/>
            <a:ext cx="4343399" cy="5325534"/>
          </a:xfrm>
          <a:prstGeom prst="rect">
            <a:avLst/>
          </a:prstGeom>
        </p:spPr>
        <p:txBody>
          <a:bodyPr vert="horz" lIns="91440" tIns="45720" rIns="91440" bIns="45720" rtlCol="0">
            <a:normAutofit/>
          </a:bodyPr>
          <a:lstStyle/>
          <a:p>
            <a:pPr algn="ctr">
              <a:lnSpc>
                <a:spcPct val="90000"/>
              </a:lnSpc>
              <a:spcAft>
                <a:spcPts val="600"/>
              </a:spcAft>
            </a:pPr>
            <a:r>
              <a:rPr lang="en-US" sz="4000" i="1" dirty="0">
                <a:solidFill>
                  <a:schemeClr val="bg1"/>
                </a:solidFill>
              </a:rPr>
              <a:t>Which governments are using smart city investments to drive economic development?</a:t>
            </a:r>
          </a:p>
          <a:p>
            <a:pPr indent="-228600">
              <a:lnSpc>
                <a:spcPct val="90000"/>
              </a:lnSpc>
              <a:spcAft>
                <a:spcPts val="600"/>
              </a:spcAft>
              <a:buFont typeface="Arial" panose="020B0604020202020204" pitchFamily="34" charset="0"/>
              <a:buChar char="•"/>
            </a:pPr>
            <a:endParaRPr lang="en-US" sz="2000" i="1" dirty="0">
              <a:solidFill>
                <a:schemeClr val="bg1"/>
              </a:solidFill>
            </a:endParaRPr>
          </a:p>
          <a:p>
            <a:pPr indent="-228600">
              <a:lnSpc>
                <a:spcPct val="90000"/>
              </a:lnSpc>
              <a:spcAft>
                <a:spcPts val="600"/>
              </a:spcAft>
              <a:buFont typeface="Arial" panose="020B0604020202020204" pitchFamily="34" charset="0"/>
              <a:buChar char="•"/>
            </a:pPr>
            <a:endParaRPr lang="en-US" sz="2000" i="1" dirty="0">
              <a:solidFill>
                <a:schemeClr val="bg1"/>
              </a:solidFill>
            </a:endParaRPr>
          </a:p>
          <a:p>
            <a:pPr>
              <a:lnSpc>
                <a:spcPct val="90000"/>
              </a:lnSpc>
              <a:spcAft>
                <a:spcPts val="600"/>
              </a:spcAft>
            </a:pPr>
            <a:endParaRPr lang="en-US" sz="2000" i="1" dirty="0">
              <a:solidFill>
                <a:schemeClr val="bg1"/>
              </a:solidFill>
            </a:endParaRPr>
          </a:p>
          <a:p>
            <a:pPr algn="ctr">
              <a:lnSpc>
                <a:spcPct val="90000"/>
              </a:lnSpc>
              <a:spcAft>
                <a:spcPts val="600"/>
              </a:spcAft>
            </a:pPr>
            <a:endParaRPr lang="en-US" sz="1600" i="1" dirty="0">
              <a:solidFill>
                <a:schemeClr val="bg1"/>
              </a:solidFill>
            </a:endParaRPr>
          </a:p>
          <a:p>
            <a:pPr algn="ctr">
              <a:lnSpc>
                <a:spcPct val="90000"/>
              </a:lnSpc>
              <a:spcAft>
                <a:spcPts val="600"/>
              </a:spcAft>
            </a:pPr>
            <a:r>
              <a:rPr lang="en-US" sz="1600" i="1" dirty="0">
                <a:solidFill>
                  <a:schemeClr val="bg1"/>
                </a:solidFill>
              </a:rPr>
              <a:t>IOT Trend Watch 2017</a:t>
            </a:r>
            <a:r>
              <a:rPr lang="en-US" sz="1600" dirty="0">
                <a:solidFill>
                  <a:schemeClr val="bg1"/>
                </a:solidFill>
              </a:rPr>
              <a:t>, IHS Markit. https://cdn.ihs.com/www/pdf/IHS-Markit_IoT-trend-watch-2017.pdf</a:t>
            </a:r>
          </a:p>
        </p:txBody>
      </p:sp>
    </p:spTree>
    <p:extLst>
      <p:ext uri="{BB962C8B-B14F-4D97-AF65-F5344CB8AC3E}">
        <p14:creationId xmlns:p14="http://schemas.microsoft.com/office/powerpoint/2010/main" val="187460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 xmlns:a16="http://schemas.microsoft.com/office/drawing/2014/main" id="{65C9B8F0-FF66-4C15-BD05-E86B87331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1">
            <a:extLst>
              <a:ext uri="{FF2B5EF4-FFF2-40B4-BE49-F238E27FC236}">
                <a16:creationId xmlns="" xmlns:a16="http://schemas.microsoft.com/office/drawing/2014/main" id="{E4505C23-674B-4195-81D6-0C127FEAE3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21895BF-AFC6-42DF-A487-788EF96C634A}"/>
              </a:ext>
            </a:extLst>
          </p:cNvPr>
          <p:cNvSpPr>
            <a:spLocks noGrp="1"/>
          </p:cNvSpPr>
          <p:nvPr>
            <p:ph type="title"/>
          </p:nvPr>
        </p:nvSpPr>
        <p:spPr>
          <a:xfrm>
            <a:off x="838200" y="5529884"/>
            <a:ext cx="7719381" cy="1096331"/>
          </a:xfrm>
        </p:spPr>
        <p:txBody>
          <a:bodyPr>
            <a:normAutofit/>
          </a:bodyPr>
          <a:lstStyle/>
          <a:p>
            <a:r>
              <a:rPr lang="en-US" dirty="0"/>
              <a:t>IOT Market</a:t>
            </a:r>
          </a:p>
        </p:txBody>
      </p:sp>
      <p:graphicFrame>
        <p:nvGraphicFramePr>
          <p:cNvPr id="5" name="Content Placeholder 2">
            <a:extLst>
              <a:ext uri="{FF2B5EF4-FFF2-40B4-BE49-F238E27FC236}">
                <a16:creationId xmlns="" xmlns:a16="http://schemas.microsoft.com/office/drawing/2014/main" id="{3BDAD451-44F4-4AA9-A92C-6FBF2FCD5885}"/>
              </a:ext>
            </a:extLst>
          </p:cNvPr>
          <p:cNvGraphicFramePr>
            <a:graphicFrameLocks noGrp="1"/>
          </p:cNvGraphicFramePr>
          <p:nvPr>
            <p:ph idx="1"/>
            <p:extLst>
              <p:ext uri="{D42A27DB-BD31-4B8C-83A1-F6EECF244321}">
                <p14:modId xmlns:p14="http://schemas.microsoft.com/office/powerpoint/2010/main" val="3123620973"/>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914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2B94941A-3B94-4C19-A5AE-6638197F237F}"/>
              </a:ext>
            </a:extLst>
          </p:cNvPr>
          <p:cNvPicPr>
            <a:picLocks noChangeAspect="1"/>
          </p:cNvPicPr>
          <p:nvPr/>
        </p:nvPicPr>
        <p:blipFill>
          <a:blip r:embed="rId2"/>
          <a:stretch>
            <a:fillRect/>
          </a:stretch>
        </p:blipFill>
        <p:spPr>
          <a:xfrm>
            <a:off x="3275207" y="643467"/>
            <a:ext cx="5641586" cy="5571066"/>
          </a:xfrm>
          <a:prstGeom prst="rect">
            <a:avLst/>
          </a:prstGeom>
        </p:spPr>
      </p:pic>
      <p:sp>
        <p:nvSpPr>
          <p:cNvPr id="8" name="TextBox 7">
            <a:extLst>
              <a:ext uri="{FF2B5EF4-FFF2-40B4-BE49-F238E27FC236}">
                <a16:creationId xmlns="" xmlns:a16="http://schemas.microsoft.com/office/drawing/2014/main" id="{BE51BC00-4305-401F-B980-01BB589C99F0}"/>
              </a:ext>
            </a:extLst>
          </p:cNvPr>
          <p:cNvSpPr txBox="1"/>
          <p:nvPr/>
        </p:nvSpPr>
        <p:spPr>
          <a:xfrm>
            <a:off x="8823773" y="5557573"/>
            <a:ext cx="2984235" cy="738664"/>
          </a:xfrm>
          <a:prstGeom prst="rect">
            <a:avLst/>
          </a:prstGeom>
          <a:noFill/>
        </p:spPr>
        <p:txBody>
          <a:bodyPr wrap="square" rtlCol="0">
            <a:spAutoFit/>
          </a:bodyPr>
          <a:lstStyle/>
          <a:p>
            <a:pPr algn="ctr"/>
            <a:r>
              <a:rPr lang="en-US" sz="1600" i="1" dirty="0"/>
              <a:t>IOT Trend Watch 2017</a:t>
            </a:r>
            <a:r>
              <a:rPr lang="en-US" sz="1600" dirty="0"/>
              <a:t>, IHS Markit</a:t>
            </a:r>
            <a:r>
              <a:rPr lang="en-US" sz="1000" dirty="0"/>
              <a:t>. https://cdn.ihs.com/www/pdf/IHS-Markit-Cloud-and-edge-analytics.pdf</a:t>
            </a:r>
          </a:p>
        </p:txBody>
      </p:sp>
    </p:spTree>
    <p:extLst>
      <p:ext uri="{BB962C8B-B14F-4D97-AF65-F5344CB8AC3E}">
        <p14:creationId xmlns:p14="http://schemas.microsoft.com/office/powerpoint/2010/main" val="102336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14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2A4BDC8D-EF50-40BB-A27B-A4AC276D3CE4}"/>
              </a:ext>
            </a:extLst>
          </p:cNvPr>
          <p:cNvPicPr>
            <a:picLocks noChangeAspect="1"/>
          </p:cNvPicPr>
          <p:nvPr/>
        </p:nvPicPr>
        <p:blipFill>
          <a:blip r:embed="rId2"/>
          <a:stretch>
            <a:fillRect/>
          </a:stretch>
        </p:blipFill>
        <p:spPr>
          <a:xfrm>
            <a:off x="2240590" y="643467"/>
            <a:ext cx="7710819" cy="5571066"/>
          </a:xfrm>
          <a:prstGeom prst="rect">
            <a:avLst/>
          </a:prstGeom>
        </p:spPr>
      </p:pic>
    </p:spTree>
    <p:extLst>
      <p:ext uri="{BB962C8B-B14F-4D97-AF65-F5344CB8AC3E}">
        <p14:creationId xmlns:p14="http://schemas.microsoft.com/office/powerpoint/2010/main" val="1087157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6D5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DB00CEAB-6EB1-4C42-BA62-D41C11E7740F}"/>
              </a:ext>
            </a:extLst>
          </p:cNvPr>
          <p:cNvPicPr>
            <a:picLocks noChangeAspect="1"/>
          </p:cNvPicPr>
          <p:nvPr/>
        </p:nvPicPr>
        <p:blipFill>
          <a:blip r:embed="rId2"/>
          <a:stretch>
            <a:fillRect/>
          </a:stretch>
        </p:blipFill>
        <p:spPr>
          <a:xfrm>
            <a:off x="3216896" y="643467"/>
            <a:ext cx="5758208" cy="5571066"/>
          </a:xfrm>
          <a:prstGeom prst="rect">
            <a:avLst/>
          </a:prstGeom>
        </p:spPr>
      </p:pic>
    </p:spTree>
    <p:extLst>
      <p:ext uri="{BB962C8B-B14F-4D97-AF65-F5344CB8AC3E}">
        <p14:creationId xmlns:p14="http://schemas.microsoft.com/office/powerpoint/2010/main" val="1391027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774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5ADC3F1E-23D1-4C92-A1F7-50FC02B9EB34}"/>
              </a:ext>
            </a:extLst>
          </p:cNvPr>
          <p:cNvPicPr>
            <a:picLocks noChangeAspect="1"/>
          </p:cNvPicPr>
          <p:nvPr/>
        </p:nvPicPr>
        <p:blipFill>
          <a:blip r:embed="rId2"/>
          <a:stretch>
            <a:fillRect/>
          </a:stretch>
        </p:blipFill>
        <p:spPr>
          <a:xfrm>
            <a:off x="3194403" y="643467"/>
            <a:ext cx="5803193" cy="5571066"/>
          </a:xfrm>
          <a:prstGeom prst="rect">
            <a:avLst/>
          </a:prstGeom>
        </p:spPr>
      </p:pic>
    </p:spTree>
    <p:extLst>
      <p:ext uri="{BB962C8B-B14F-4D97-AF65-F5344CB8AC3E}">
        <p14:creationId xmlns:p14="http://schemas.microsoft.com/office/powerpoint/2010/main" val="3473353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741</Words>
  <Application>Microsoft Office PowerPoint</Application>
  <PresentationFormat>Widescreen</PresentationFormat>
  <Paragraphs>55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Internet of Things Forecast</vt:lpstr>
      <vt:lpstr>Theory of IOT </vt:lpstr>
      <vt:lpstr>PowerPoint Presentation</vt:lpstr>
      <vt:lpstr>PowerPoint Presentation</vt:lpstr>
      <vt:lpstr>IOT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IOT Related Job Issues</vt:lpstr>
      <vt:lpstr>PowerPoint Presentation</vt:lpstr>
      <vt:lpstr>Prepared by:  Amanda Harbison Associate Director of Research National Electrical Contractors Association  Amanda.Harbison@necanet.org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Harbison, Amanda</dc:creator>
  <cp:lastModifiedBy>Ashley Cicero</cp:lastModifiedBy>
  <cp:revision>44</cp:revision>
  <dcterms:created xsi:type="dcterms:W3CDTF">2018-05-14T11:57:54Z</dcterms:created>
  <dcterms:modified xsi:type="dcterms:W3CDTF">2018-05-30T14:44:00Z</dcterms:modified>
</cp:coreProperties>
</file>